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5" r:id="rId3"/>
    <p:sldId id="257" r:id="rId4"/>
    <p:sldId id="397" r:id="rId5"/>
    <p:sldId id="316" r:id="rId6"/>
    <p:sldId id="379" r:id="rId7"/>
    <p:sldId id="317" r:id="rId8"/>
    <p:sldId id="276" r:id="rId9"/>
    <p:sldId id="417" r:id="rId10"/>
    <p:sldId id="421" r:id="rId11"/>
    <p:sldId id="319" r:id="rId12"/>
    <p:sldId id="420" r:id="rId13"/>
    <p:sldId id="422" r:id="rId14"/>
    <p:sldId id="320" r:id="rId15"/>
    <p:sldId id="259" r:id="rId16"/>
    <p:sldId id="321" r:id="rId17"/>
    <p:sldId id="325" r:id="rId18"/>
    <p:sldId id="311" r:id="rId19"/>
    <p:sldId id="295" r:id="rId20"/>
    <p:sldId id="298" r:id="rId21"/>
    <p:sldId id="381" r:id="rId22"/>
    <p:sldId id="323" r:id="rId23"/>
    <p:sldId id="327" r:id="rId24"/>
    <p:sldId id="377" r:id="rId25"/>
    <p:sldId id="293" r:id="rId26"/>
    <p:sldId id="423" r:id="rId27"/>
    <p:sldId id="424" r:id="rId28"/>
    <p:sldId id="385" r:id="rId29"/>
    <p:sldId id="388" r:id="rId30"/>
    <p:sldId id="389" r:id="rId31"/>
    <p:sldId id="425" r:id="rId32"/>
    <p:sldId id="434" r:id="rId33"/>
    <p:sldId id="427" r:id="rId34"/>
    <p:sldId id="335" r:id="rId35"/>
    <p:sldId id="428" r:id="rId36"/>
    <p:sldId id="429" r:id="rId37"/>
    <p:sldId id="300" r:id="rId38"/>
    <p:sldId id="430" r:id="rId39"/>
    <p:sldId id="336" r:id="rId40"/>
    <p:sldId id="431" r:id="rId41"/>
    <p:sldId id="435" r:id="rId42"/>
    <p:sldId id="370" r:id="rId43"/>
    <p:sldId id="436" r:id="rId44"/>
    <p:sldId id="437" r:id="rId45"/>
    <p:sldId id="438" r:id="rId46"/>
    <p:sldId id="439" r:id="rId47"/>
    <p:sldId id="35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67B419-D0EF-4B32-98A8-B530C7CBC4EC}">
          <p14:sldIdLst>
            <p14:sldId id="256"/>
            <p14:sldId id="315"/>
            <p14:sldId id="257"/>
            <p14:sldId id="397"/>
            <p14:sldId id="316"/>
            <p14:sldId id="379"/>
            <p14:sldId id="317"/>
            <p14:sldId id="276"/>
            <p14:sldId id="417"/>
            <p14:sldId id="421"/>
            <p14:sldId id="319"/>
            <p14:sldId id="420"/>
            <p14:sldId id="422"/>
            <p14:sldId id="320"/>
            <p14:sldId id="259"/>
            <p14:sldId id="321"/>
            <p14:sldId id="325"/>
            <p14:sldId id="311"/>
            <p14:sldId id="295"/>
            <p14:sldId id="298"/>
            <p14:sldId id="381"/>
            <p14:sldId id="323"/>
            <p14:sldId id="327"/>
            <p14:sldId id="377"/>
            <p14:sldId id="293"/>
            <p14:sldId id="423"/>
            <p14:sldId id="424"/>
            <p14:sldId id="385"/>
            <p14:sldId id="388"/>
            <p14:sldId id="389"/>
            <p14:sldId id="425"/>
            <p14:sldId id="434"/>
            <p14:sldId id="427"/>
            <p14:sldId id="335"/>
            <p14:sldId id="428"/>
            <p14:sldId id="429"/>
            <p14:sldId id="300"/>
            <p14:sldId id="430"/>
            <p14:sldId id="336"/>
            <p14:sldId id="431"/>
            <p14:sldId id="435"/>
            <p14:sldId id="370"/>
            <p14:sldId id="436"/>
            <p14:sldId id="437"/>
            <p14:sldId id="438"/>
            <p14:sldId id="439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 Zhu" initials="Z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759"/>
    <a:srgbClr val="EDC948"/>
    <a:srgbClr val="F28E2B"/>
    <a:srgbClr val="4E79A7"/>
    <a:srgbClr val="D62728"/>
    <a:srgbClr val="BCBD22"/>
    <a:srgbClr val="FF7F0E"/>
    <a:srgbClr val="1F77B4"/>
    <a:srgbClr val="EA5E42"/>
    <a:srgbClr val="E64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rdeepdhaliwal11:Desktop:Results:Fix_Coun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rdeepdhaliwal11:Desktop:Fix_Count_Gender_Ag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rdeepdhaliwal11:Desktop:Fix_Count_Gender_Ag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rdeepdhaliwal11:Desktop:Fix_Count_Gender_Ag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rdeepdhaliwal11:Desktop:Results:Result2%20copy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rdeepdhaliwal11:Desktop:Results:Result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873344731650245E-2"/>
          <c:y val="2.9073956084515348E-2"/>
          <c:w val="0.93729015881646116"/>
          <c:h val="0.90532375762149542"/>
        </c:manualLayout>
      </c:layout>
      <c:barChart>
        <c:barDir val="col"/>
        <c:grouping val="stacked"/>
        <c:varyColors val="0"/>
        <c:ser>
          <c:idx val="28"/>
          <c:order val="27"/>
          <c:spPr>
            <a:noFill/>
            <a:ln>
              <a:noFill/>
            </a:ln>
          </c:spPr>
          <c:invertIfNegative val="0"/>
          <c:errBars>
            <c:errBarType val="minus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Sheet1!$A$29:$D$29</c:f>
                <c:numCache>
                  <c:formatCode>General</c:formatCode>
                  <c:ptCount val="4"/>
                  <c:pt idx="0">
                    <c:v>282.66666666666657</c:v>
                  </c:pt>
                  <c:pt idx="1">
                    <c:v>290.5</c:v>
                  </c:pt>
                  <c:pt idx="2">
                    <c:v>241.75</c:v>
                  </c:pt>
                  <c:pt idx="3">
                    <c:v>230</c:v>
                  </c:pt>
                </c:numCache>
              </c:numRef>
            </c:minus>
            <c:spPr>
              <a:ln w="28575" cmpd="sng"/>
            </c:spPr>
          </c:errBars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Sheet1!$A$30:$D$30</c:f>
              <c:numCache>
                <c:formatCode>0</c:formatCode>
                <c:ptCount val="4"/>
                <c:pt idx="0">
                  <c:v>440.66666666666657</c:v>
                </c:pt>
                <c:pt idx="1">
                  <c:v>481.5</c:v>
                </c:pt>
                <c:pt idx="2">
                  <c:v>466.75</c:v>
                </c:pt>
                <c:pt idx="3">
                  <c:v>274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EF7-4AC1-90EC-5326866F02B8}"/>
            </c:ext>
          </c:extLst>
        </c:ser>
        <c:ser>
          <c:idx val="29"/>
          <c:order val="28"/>
          <c:spPr>
            <a:noFill/>
            <a:ln w="28575" cmpd="sng">
              <a:solidFill>
                <a:schemeClr val="tx1"/>
              </a:solidFill>
            </a:ln>
          </c:spPr>
          <c:invertIfNegative val="0"/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Sheet1!$A$31:$D$31</c:f>
              <c:numCache>
                <c:formatCode>General</c:formatCode>
                <c:ptCount val="4"/>
                <c:pt idx="0">
                  <c:v>111.8333333333334</c:v>
                </c:pt>
                <c:pt idx="1">
                  <c:v>83.5</c:v>
                </c:pt>
                <c:pt idx="2">
                  <c:v>73.75</c:v>
                </c:pt>
                <c:pt idx="3">
                  <c:v>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EF7-4AC1-90EC-5326866F02B8}"/>
            </c:ext>
          </c:extLst>
        </c:ser>
        <c:ser>
          <c:idx val="30"/>
          <c:order val="29"/>
          <c:spPr>
            <a:noFill/>
            <a:ln w="28575" cmpd="sng">
              <a:solidFill>
                <a:srgbClr val="000000"/>
              </a:solidFill>
            </a:ln>
          </c:spPr>
          <c:invertIfNegative val="0"/>
          <c:errBars>
            <c:errBarType val="plus"/>
            <c:errValType val="cust"/>
            <c:noEndCap val="0"/>
            <c:plus>
              <c:numRef>
                <c:f>Sheet1!$A$33:$D$33</c:f>
                <c:numCache>
                  <c:formatCode>General</c:formatCode>
                  <c:ptCount val="4"/>
                  <c:pt idx="0">
                    <c:v>77.083333333333272</c:v>
                  </c:pt>
                  <c:pt idx="1">
                    <c:v>87.5</c:v>
                  </c:pt>
                  <c:pt idx="2">
                    <c:v>36</c:v>
                  </c:pt>
                  <c:pt idx="3">
                    <c:v>162.75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ln w="28575" cmpd="sng"/>
            </c:spPr>
          </c:errBars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Sheet1!$A$32:$D$32</c:f>
              <c:numCache>
                <c:formatCode>General</c:formatCode>
                <c:ptCount val="4"/>
                <c:pt idx="0">
                  <c:v>39.75</c:v>
                </c:pt>
                <c:pt idx="1">
                  <c:v>53.5</c:v>
                </c:pt>
                <c:pt idx="2">
                  <c:v>68.5</c:v>
                </c:pt>
                <c:pt idx="3">
                  <c:v>78.25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EF7-4AC1-90EC-5326866F0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5294960"/>
        <c:axId val="305287904"/>
      </c:barChart>
      <c:lineChart>
        <c:grouping val="standard"/>
        <c:varyColors val="0"/>
        <c:ser>
          <c:idx val="0"/>
          <c:order val="0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Sheet1!$A$2:$D$2</c:f>
              <c:numCache>
                <c:formatCode>0</c:formatCode>
                <c:ptCount val="4"/>
                <c:pt idx="0">
                  <c:v>569.33333333333326</c:v>
                </c:pt>
                <c:pt idx="1">
                  <c:v>478</c:v>
                </c:pt>
                <c:pt idx="2">
                  <c:v>423</c:v>
                </c:pt>
                <c:pt idx="3">
                  <c:v>331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8EF7-4AC1-90EC-5326866F02B8}"/>
            </c:ext>
          </c:extLst>
        </c:ser>
        <c:ser>
          <c:idx val="1"/>
          <c:order val="1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Sheet1!$A$3:$D$3</c:f>
              <c:numCache>
                <c:formatCode>0</c:formatCode>
                <c:ptCount val="4"/>
                <c:pt idx="0">
                  <c:v>630.66666666666663</c:v>
                </c:pt>
                <c:pt idx="1">
                  <c:v>577</c:v>
                </c:pt>
                <c:pt idx="2">
                  <c:v>629</c:v>
                </c:pt>
                <c:pt idx="3">
                  <c:v>422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8EF7-4AC1-90EC-5326866F02B8}"/>
            </c:ext>
          </c:extLst>
        </c:ser>
        <c:ser>
          <c:idx val="2"/>
          <c:order val="2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Sheet1!$A$4:$D$4</c:f>
              <c:numCache>
                <c:formatCode>0</c:formatCode>
                <c:ptCount val="4"/>
                <c:pt idx="0">
                  <c:v>633.33333333333326</c:v>
                </c:pt>
                <c:pt idx="1">
                  <c:v>639</c:v>
                </c:pt>
                <c:pt idx="2">
                  <c:v>645</c:v>
                </c:pt>
                <c:pt idx="3">
                  <c:v>142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8EF7-4AC1-90EC-5326866F02B8}"/>
            </c:ext>
          </c:extLst>
        </c:ser>
        <c:ser>
          <c:idx val="3"/>
          <c:order val="3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Sheet1!$A$5:$D$5</c:f>
              <c:numCache>
                <c:formatCode>0</c:formatCode>
                <c:ptCount val="4"/>
                <c:pt idx="0">
                  <c:v>616.33333333333326</c:v>
                </c:pt>
                <c:pt idx="1">
                  <c:v>465</c:v>
                </c:pt>
                <c:pt idx="2">
                  <c:v>450</c:v>
                </c:pt>
                <c:pt idx="3">
                  <c:v>470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8EF7-4AC1-90EC-5326866F02B8}"/>
            </c:ext>
          </c:extLst>
        </c:ser>
        <c:ser>
          <c:idx val="4"/>
          <c:order val="4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Sheet1!$A$6:$D$6</c:f>
              <c:numCache>
                <c:formatCode>0</c:formatCode>
                <c:ptCount val="4"/>
                <c:pt idx="0">
                  <c:v>381.33333333333331</c:v>
                </c:pt>
                <c:pt idx="1">
                  <c:v>609</c:v>
                </c:pt>
                <c:pt idx="2">
                  <c:v>601</c:v>
                </c:pt>
                <c:pt idx="3">
                  <c:v>308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8EF7-4AC1-90EC-5326866F02B8}"/>
            </c:ext>
          </c:extLst>
        </c:ser>
        <c:ser>
          <c:idx val="5"/>
          <c:order val="5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Sheet1!$A$7:$D$7</c:f>
              <c:numCache>
                <c:formatCode>0</c:formatCode>
                <c:ptCount val="4"/>
                <c:pt idx="0">
                  <c:v>584</c:v>
                </c:pt>
                <c:pt idx="1">
                  <c:v>646</c:v>
                </c:pt>
                <c:pt idx="2">
                  <c:v>615</c:v>
                </c:pt>
                <c:pt idx="3">
                  <c:v>564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8EF7-4AC1-90EC-5326866F02B8}"/>
            </c:ext>
          </c:extLst>
        </c:ser>
        <c:ser>
          <c:idx val="6"/>
          <c:order val="6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Sheet1!$A$8:$D$8</c:f>
              <c:numCache>
                <c:formatCode>0</c:formatCode>
                <c:ptCount val="4"/>
                <c:pt idx="0">
                  <c:v>516.66666666666663</c:v>
                </c:pt>
                <c:pt idx="1">
                  <c:v>614</c:v>
                </c:pt>
                <c:pt idx="2">
                  <c:v>450</c:v>
                </c:pt>
                <c:pt idx="3">
                  <c:v>322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8EF7-4AC1-90EC-5326866F02B8}"/>
            </c:ext>
          </c:extLst>
        </c:ser>
        <c:ser>
          <c:idx val="7"/>
          <c:order val="7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Sheet1!$A$9:$D$9</c:f>
              <c:numCache>
                <c:formatCode>0</c:formatCode>
                <c:ptCount val="4"/>
                <c:pt idx="0">
                  <c:v>669.33333333333326</c:v>
                </c:pt>
                <c:pt idx="1">
                  <c:v>706</c:v>
                </c:pt>
                <c:pt idx="2">
                  <c:v>538</c:v>
                </c:pt>
                <c:pt idx="3">
                  <c:v>285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8EF7-4AC1-90EC-5326866F02B8}"/>
            </c:ext>
          </c:extLst>
        </c:ser>
        <c:ser>
          <c:idx val="8"/>
          <c:order val="8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Sheet1!$A$10:$D$10</c:f>
              <c:numCache>
                <c:formatCode>0</c:formatCode>
                <c:ptCount val="4"/>
                <c:pt idx="0">
                  <c:v>569</c:v>
                </c:pt>
                <c:pt idx="1">
                  <c:v>595</c:v>
                </c:pt>
                <c:pt idx="2">
                  <c:v>543</c:v>
                </c:pt>
                <c:pt idx="3">
                  <c:v>361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8EF7-4AC1-90EC-5326866F02B8}"/>
            </c:ext>
          </c:extLst>
        </c:ser>
        <c:ser>
          <c:idx val="9"/>
          <c:order val="9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Sheet1!$A$11:$D$11</c:f>
              <c:numCache>
                <c:formatCode>0</c:formatCode>
                <c:ptCount val="4"/>
                <c:pt idx="0">
                  <c:v>643.33333333333326</c:v>
                </c:pt>
                <c:pt idx="1">
                  <c:v>620</c:v>
                </c:pt>
                <c:pt idx="2">
                  <c:v>582</c:v>
                </c:pt>
                <c:pt idx="3">
                  <c:v>503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8EF7-4AC1-90EC-5326866F02B8}"/>
            </c:ext>
          </c:extLst>
        </c:ser>
        <c:ser>
          <c:idx val="10"/>
          <c:order val="10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Sheet1!$A$12:$D$12</c:f>
              <c:numCache>
                <c:formatCode>0</c:formatCode>
                <c:ptCount val="4"/>
                <c:pt idx="0">
                  <c:v>415.33333333333331</c:v>
                </c:pt>
                <c:pt idx="1">
                  <c:v>561</c:v>
                </c:pt>
                <c:pt idx="2">
                  <c:v>614</c:v>
                </c:pt>
                <c:pt idx="3">
                  <c:v>259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D-8EF7-4AC1-90EC-5326866F02B8}"/>
            </c:ext>
          </c:extLst>
        </c:ser>
        <c:ser>
          <c:idx val="11"/>
          <c:order val="11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Sheet1!$A$13:$D$13</c:f>
              <c:numCache>
                <c:formatCode>0</c:formatCode>
                <c:ptCount val="4"/>
                <c:pt idx="0">
                  <c:v>570.33333333333326</c:v>
                </c:pt>
                <c:pt idx="1">
                  <c:v>569</c:v>
                </c:pt>
                <c:pt idx="2">
                  <c:v>622</c:v>
                </c:pt>
                <c:pt idx="3">
                  <c:v>269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E-8EF7-4AC1-90EC-5326866F02B8}"/>
            </c:ext>
          </c:extLst>
        </c:ser>
        <c:ser>
          <c:idx val="12"/>
          <c:order val="12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Sheet1!$A$14:$D$14</c:f>
              <c:numCache>
                <c:formatCode>0</c:formatCode>
                <c:ptCount val="4"/>
                <c:pt idx="0">
                  <c:v>582.66666666666663</c:v>
                </c:pt>
                <c:pt idx="1">
                  <c:v>645</c:v>
                </c:pt>
                <c:pt idx="2">
                  <c:v>639</c:v>
                </c:pt>
                <c:pt idx="3">
                  <c:v>349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F-8EF7-4AC1-90EC-5326866F02B8}"/>
            </c:ext>
          </c:extLst>
        </c:ser>
        <c:ser>
          <c:idx val="13"/>
          <c:order val="13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Sheet1!$A$15:$D$15</c:f>
              <c:numCache>
                <c:formatCode>0</c:formatCode>
                <c:ptCount val="4"/>
                <c:pt idx="0">
                  <c:v>595</c:v>
                </c:pt>
                <c:pt idx="1">
                  <c:v>547</c:v>
                </c:pt>
                <c:pt idx="2">
                  <c:v>606</c:v>
                </c:pt>
                <c:pt idx="3">
                  <c:v>390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0-8EF7-4AC1-90EC-5326866F02B8}"/>
            </c:ext>
          </c:extLst>
        </c:ser>
        <c:ser>
          <c:idx val="14"/>
          <c:order val="14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Sheet1!$A$16:$D$16</c:f>
              <c:numCache>
                <c:formatCode>0</c:formatCode>
                <c:ptCount val="4"/>
                <c:pt idx="0">
                  <c:v>529.33333333333326</c:v>
                </c:pt>
                <c:pt idx="1">
                  <c:v>525</c:v>
                </c:pt>
                <c:pt idx="2">
                  <c:v>526</c:v>
                </c:pt>
                <c:pt idx="3">
                  <c:v>324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1-8EF7-4AC1-90EC-5326866F02B8}"/>
            </c:ext>
          </c:extLst>
        </c:ser>
        <c:ser>
          <c:idx val="15"/>
          <c:order val="15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Sheet1!$A$17:$D$17</c:f>
              <c:numCache>
                <c:formatCode>0</c:formatCode>
                <c:ptCount val="4"/>
                <c:pt idx="0">
                  <c:v>525</c:v>
                </c:pt>
                <c:pt idx="1">
                  <c:v>512</c:v>
                </c:pt>
                <c:pt idx="2">
                  <c:v>523</c:v>
                </c:pt>
                <c:pt idx="3">
                  <c:v>357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2-8EF7-4AC1-90EC-5326866F02B8}"/>
            </c:ext>
          </c:extLst>
        </c:ser>
        <c:ser>
          <c:idx val="16"/>
          <c:order val="16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Sheet1!$A$18:$D$18</c:f>
              <c:numCache>
                <c:formatCode>0</c:formatCode>
                <c:ptCount val="4"/>
                <c:pt idx="0">
                  <c:v>519.33333333333326</c:v>
                </c:pt>
                <c:pt idx="1">
                  <c:v>492</c:v>
                </c:pt>
                <c:pt idx="2">
                  <c:v>426</c:v>
                </c:pt>
                <c:pt idx="3">
                  <c:v>474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3-8EF7-4AC1-90EC-5326866F02B8}"/>
            </c:ext>
          </c:extLst>
        </c:ser>
        <c:ser>
          <c:idx val="17"/>
          <c:order val="17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Sheet1!$A$19:$D$19</c:f>
              <c:numCache>
                <c:formatCode>0</c:formatCode>
                <c:ptCount val="4"/>
                <c:pt idx="0">
                  <c:v>559</c:v>
                </c:pt>
                <c:pt idx="1">
                  <c:v>657</c:v>
                </c:pt>
                <c:pt idx="2">
                  <c:v>604</c:v>
                </c:pt>
                <c:pt idx="3">
                  <c:v>192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4-8EF7-4AC1-90EC-5326866F02B8}"/>
            </c:ext>
          </c:extLst>
        </c:ser>
        <c:ser>
          <c:idx val="18"/>
          <c:order val="18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Sheet1!$A$20:$D$20</c:f>
              <c:numCache>
                <c:formatCode>0</c:formatCode>
                <c:ptCount val="4"/>
                <c:pt idx="0">
                  <c:v>546</c:v>
                </c:pt>
                <c:pt idx="1">
                  <c:v>515</c:v>
                </c:pt>
                <c:pt idx="2">
                  <c:v>533</c:v>
                </c:pt>
                <c:pt idx="3">
                  <c:v>318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5-8EF7-4AC1-90EC-5326866F02B8}"/>
            </c:ext>
          </c:extLst>
        </c:ser>
        <c:ser>
          <c:idx val="19"/>
          <c:order val="19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Sheet1!$A$21:$D$21</c:f>
              <c:numCache>
                <c:formatCode>0</c:formatCode>
                <c:ptCount val="4"/>
                <c:pt idx="0">
                  <c:v>246</c:v>
                </c:pt>
                <c:pt idx="1">
                  <c:v>344</c:v>
                </c:pt>
                <c:pt idx="2">
                  <c:v>523</c:v>
                </c:pt>
                <c:pt idx="3">
                  <c:v>405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6-8EF7-4AC1-90EC-5326866F02B8}"/>
            </c:ext>
          </c:extLst>
        </c:ser>
        <c:ser>
          <c:idx val="20"/>
          <c:order val="20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Sheet1!$A$22:$D$22</c:f>
              <c:numCache>
                <c:formatCode>0</c:formatCode>
                <c:ptCount val="4"/>
                <c:pt idx="0">
                  <c:v>541.33333333333326</c:v>
                </c:pt>
                <c:pt idx="1">
                  <c:v>338</c:v>
                </c:pt>
                <c:pt idx="2">
                  <c:v>478</c:v>
                </c:pt>
                <c:pt idx="3">
                  <c:v>277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7-8EF7-4AC1-90EC-5326866F02B8}"/>
            </c:ext>
          </c:extLst>
        </c:ser>
        <c:ser>
          <c:idx val="21"/>
          <c:order val="21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Sheet1!$A$23:$D$23</c:f>
              <c:numCache>
                <c:formatCode>0</c:formatCode>
                <c:ptCount val="4"/>
                <c:pt idx="0">
                  <c:v>322.66666666666657</c:v>
                </c:pt>
                <c:pt idx="1">
                  <c:v>348</c:v>
                </c:pt>
                <c:pt idx="2">
                  <c:v>449</c:v>
                </c:pt>
                <c:pt idx="3">
                  <c:v>73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8-8EF7-4AC1-90EC-5326866F02B8}"/>
            </c:ext>
          </c:extLst>
        </c:ser>
        <c:ser>
          <c:idx val="22"/>
          <c:order val="22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Sheet1!$A$24:$D$24</c:f>
              <c:numCache>
                <c:formatCode>0</c:formatCode>
                <c:ptCount val="4"/>
                <c:pt idx="0">
                  <c:v>291.33333333333331</c:v>
                </c:pt>
                <c:pt idx="1">
                  <c:v>262</c:v>
                </c:pt>
                <c:pt idx="2">
                  <c:v>463</c:v>
                </c:pt>
                <c:pt idx="3">
                  <c:v>273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9-8EF7-4AC1-90EC-5326866F02B8}"/>
            </c:ext>
          </c:extLst>
        </c:ser>
        <c:ser>
          <c:idx val="23"/>
          <c:order val="23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Sheet1!$A$25:$D$25</c:f>
              <c:numCache>
                <c:formatCode>0</c:formatCode>
                <c:ptCount val="4"/>
                <c:pt idx="0">
                  <c:v>158</c:v>
                </c:pt>
                <c:pt idx="1">
                  <c:v>600</c:v>
                </c:pt>
                <c:pt idx="2">
                  <c:v>592</c:v>
                </c:pt>
                <c:pt idx="3">
                  <c:v>44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A-8EF7-4AC1-90EC-5326866F02B8}"/>
            </c:ext>
          </c:extLst>
        </c:ser>
        <c:ser>
          <c:idx val="24"/>
          <c:order val="24"/>
          <c:spPr>
            <a:ln w="3175" cmpd="sng">
              <a:solidFill>
                <a:srgbClr val="D9D9D9"/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Sheet1!$A$26:$D$26</c:f>
              <c:numCache>
                <c:formatCode>0</c:formatCode>
                <c:ptCount val="4"/>
                <c:pt idx="0">
                  <c:v>331</c:v>
                </c:pt>
                <c:pt idx="1">
                  <c:v>191</c:v>
                </c:pt>
                <c:pt idx="2">
                  <c:v>225</c:v>
                </c:pt>
                <c:pt idx="3">
                  <c:v>310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B-8EF7-4AC1-90EC-5326866F02B8}"/>
            </c:ext>
          </c:extLst>
        </c:ser>
        <c:ser>
          <c:idx val="25"/>
          <c:order val="25"/>
          <c:spPr>
            <a:ln w="3175" cmpd="sng">
              <a:solidFill>
                <a:schemeClr val="bg1">
                  <a:lumMod val="85000"/>
                </a:schemeClr>
              </a:solidFill>
            </a:ln>
          </c:spPr>
          <c:marker>
            <c:symbol val="none"/>
          </c:marker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Sheet1!$A$27:$D$27</c:f>
              <c:numCache>
                <c:formatCode>0</c:formatCode>
                <c:ptCount val="4"/>
                <c:pt idx="0">
                  <c:v>619.33333333333326</c:v>
                </c:pt>
                <c:pt idx="1">
                  <c:v>631</c:v>
                </c:pt>
                <c:pt idx="2">
                  <c:v>610</c:v>
                </c:pt>
                <c:pt idx="3">
                  <c:v>409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C-8EF7-4AC1-90EC-5326866F02B8}"/>
            </c:ext>
          </c:extLst>
        </c:ser>
        <c:ser>
          <c:idx val="26"/>
          <c:order val="26"/>
          <c:spPr>
            <a:ln w="28575" cmpd="sng">
              <a:solidFill>
                <a:srgbClr val="800000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3.9744043992132355E-2"/>
                  <c:y val="2.02588988756167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8EF7-4AC1-90EC-5326866F02B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3.0198105176864783E-2"/>
                  <c:y val="-1.59300337954171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E-8EF7-4AC1-90EC-5326866F02B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5746083326780685E-2"/>
                  <c:y val="-2.82957748511785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F-8EF7-4AC1-90EC-5326866F02B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740031444813738E-2"/>
                  <c:y val="-3.30603306960948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0-8EF7-4AC1-90EC-5326866F02B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Sheet1!$A$1:$D$1</c:f>
              <c:strCache>
                <c:ptCount val="4"/>
                <c:pt idx="0">
                  <c:v>Normal</c:v>
                </c:pt>
                <c:pt idx="1">
                  <c:v>Cognitive</c:v>
                </c:pt>
                <c:pt idx="2">
                  <c:v>Emotional</c:v>
                </c:pt>
                <c:pt idx="3">
                  <c:v>Texting</c:v>
                </c:pt>
              </c:strCache>
            </c:strRef>
          </c:cat>
          <c:val>
            <c:numRef>
              <c:f>Sheet1!$A$28:$D$28</c:f>
              <c:numCache>
                <c:formatCode>0</c:formatCode>
                <c:ptCount val="4"/>
                <c:pt idx="0">
                  <c:v>506.34615384615392</c:v>
                </c:pt>
                <c:pt idx="1">
                  <c:v>526.38461538461536</c:v>
                </c:pt>
                <c:pt idx="2">
                  <c:v>534.96153846153788</c:v>
                </c:pt>
                <c:pt idx="3">
                  <c:v>324.26923076923072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1-8EF7-4AC1-90EC-5326866F0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5291432"/>
        <c:axId val="305294568"/>
      </c:lineChart>
      <c:catAx>
        <c:axId val="305291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3200"/>
            </a:pPr>
            <a:endParaRPr lang="en-US"/>
          </a:p>
        </c:txPr>
        <c:crossAx val="305294568"/>
        <c:crosses val="autoZero"/>
        <c:auto val="1"/>
        <c:lblAlgn val="ctr"/>
        <c:lblOffset val="100"/>
        <c:noMultiLvlLbl val="0"/>
      </c:catAx>
      <c:valAx>
        <c:axId val="305294568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3200"/>
            </a:pPr>
            <a:endParaRPr lang="en-US"/>
          </a:p>
        </c:txPr>
        <c:crossAx val="305291432"/>
        <c:crosses val="autoZero"/>
        <c:crossBetween val="between"/>
      </c:valAx>
      <c:valAx>
        <c:axId val="305287904"/>
        <c:scaling>
          <c:orientation val="minMax"/>
        </c:scaling>
        <c:delete val="1"/>
        <c:axPos val="r"/>
        <c:numFmt formatCode="0" sourceLinked="1"/>
        <c:majorTickMark val="out"/>
        <c:minorTickMark val="none"/>
        <c:tickLblPos val="nextTo"/>
        <c:crossAx val="305294960"/>
        <c:crosses val="max"/>
        <c:crossBetween val="between"/>
      </c:valAx>
      <c:catAx>
        <c:axId val="305294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0528790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46784776902887"/>
          <c:y val="8.0208515602216396E-2"/>
          <c:w val="0.85264326334208229"/>
          <c:h val="0.809760134149897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Percentage!$M$35</c:f>
              <c:strCache>
                <c:ptCount val="1"/>
                <c:pt idx="0">
                  <c:v>Cognitive - Normal</c:v>
                </c:pt>
              </c:strCache>
            </c:strRef>
          </c:tx>
          <c:spPr>
            <a:solidFill>
              <a:srgbClr val="E15759"/>
            </a:solidFill>
          </c:spPr>
          <c:invertIfNegative val="0"/>
          <c:cat>
            <c:strRef>
              <c:f>Percentage!$L$36:$L$37</c:f>
              <c:strCache>
                <c:ptCount val="2"/>
                <c:pt idx="0">
                  <c:v>Young</c:v>
                </c:pt>
                <c:pt idx="1">
                  <c:v>Old</c:v>
                </c:pt>
              </c:strCache>
            </c:strRef>
          </c:cat>
          <c:val>
            <c:numRef>
              <c:f>Percentage!$M$36:$M$37</c:f>
              <c:numCache>
                <c:formatCode>0%</c:formatCode>
                <c:ptCount val="2"/>
                <c:pt idx="0">
                  <c:v>5.6012192744449497E-2</c:v>
                </c:pt>
                <c:pt idx="1">
                  <c:v>0.22137020232440399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7CF-45F8-81A6-1D6EFA40860D}"/>
            </c:ext>
          </c:extLst>
        </c:ser>
        <c:ser>
          <c:idx val="1"/>
          <c:order val="1"/>
          <c:tx>
            <c:strRef>
              <c:f>Percentage!$N$35</c:f>
              <c:strCache>
                <c:ptCount val="1"/>
                <c:pt idx="0">
                  <c:v>Emotional - Normal</c:v>
                </c:pt>
              </c:strCache>
            </c:strRef>
          </c:tx>
          <c:spPr>
            <a:solidFill>
              <a:srgbClr val="F28E2B"/>
            </a:solidFill>
          </c:spPr>
          <c:invertIfNegative val="0"/>
          <c:cat>
            <c:strRef>
              <c:f>Percentage!$L$36:$L$37</c:f>
              <c:strCache>
                <c:ptCount val="2"/>
                <c:pt idx="0">
                  <c:v>Young</c:v>
                </c:pt>
                <c:pt idx="1">
                  <c:v>Old</c:v>
                </c:pt>
              </c:strCache>
            </c:strRef>
          </c:cat>
          <c:val>
            <c:numRef>
              <c:f>Percentage!$N$36:$N$37</c:f>
              <c:numCache>
                <c:formatCode>0%</c:formatCode>
                <c:ptCount val="2"/>
                <c:pt idx="0">
                  <c:v>2.19681852306019E-2</c:v>
                </c:pt>
                <c:pt idx="1">
                  <c:v>0.38858936425663998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7CF-45F8-81A6-1D6EFA40860D}"/>
            </c:ext>
          </c:extLst>
        </c:ser>
        <c:ser>
          <c:idx val="2"/>
          <c:order val="2"/>
          <c:tx>
            <c:strRef>
              <c:f>Percentage!$O$35</c:f>
              <c:strCache>
                <c:ptCount val="1"/>
                <c:pt idx="0">
                  <c:v>Texting - Normal</c:v>
                </c:pt>
              </c:strCache>
            </c:strRef>
          </c:tx>
          <c:spPr>
            <a:solidFill>
              <a:srgbClr val="EDC948"/>
            </a:solidFill>
            <a:ln>
              <a:solidFill>
                <a:schemeClr val="bg1">
                  <a:lumMod val="85000"/>
                </a:schemeClr>
              </a:solidFill>
            </a:ln>
          </c:spPr>
          <c:invertIfNegative val="0"/>
          <c:cat>
            <c:strRef>
              <c:f>Percentage!$L$36:$L$37</c:f>
              <c:strCache>
                <c:ptCount val="2"/>
                <c:pt idx="0">
                  <c:v>Young</c:v>
                </c:pt>
                <c:pt idx="1">
                  <c:v>Old</c:v>
                </c:pt>
              </c:strCache>
            </c:strRef>
          </c:cat>
          <c:val>
            <c:numRef>
              <c:f>Percentage!$O$36:$O$37</c:f>
              <c:numCache>
                <c:formatCode>0%</c:formatCode>
                <c:ptCount val="2"/>
                <c:pt idx="0">
                  <c:v>-0.370809834948301</c:v>
                </c:pt>
                <c:pt idx="1">
                  <c:v>-0.29860248527402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7CF-45F8-81A6-1D6EFA408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5289864"/>
        <c:axId val="305293784"/>
      </c:barChart>
      <c:catAx>
        <c:axId val="305289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305293784"/>
        <c:crosses val="autoZero"/>
        <c:auto val="1"/>
        <c:lblAlgn val="ctr"/>
        <c:lblOffset val="100"/>
        <c:noMultiLvlLbl val="0"/>
      </c:catAx>
      <c:valAx>
        <c:axId val="305293784"/>
        <c:scaling>
          <c:orientation val="minMax"/>
          <c:max val="0.5"/>
          <c:min val="-0.5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05289864"/>
        <c:crosses val="autoZero"/>
        <c:crossBetween val="between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Percentage!$M$30</c:f>
              <c:strCache>
                <c:ptCount val="1"/>
                <c:pt idx="0">
                  <c:v>Cognitive - Normal</c:v>
                </c:pt>
              </c:strCache>
            </c:strRef>
          </c:tx>
          <c:spPr>
            <a:solidFill>
              <a:srgbClr val="E15759"/>
            </a:solidFill>
          </c:spPr>
          <c:invertIfNegative val="0"/>
          <c:cat>
            <c:strRef>
              <c:f>Percentage!$L$31:$L$32</c:f>
              <c:strCache>
                <c:ptCount val="2"/>
                <c:pt idx="0">
                  <c:v>Males</c:v>
                </c:pt>
                <c:pt idx="1">
                  <c:v>Females</c:v>
                </c:pt>
              </c:strCache>
            </c:strRef>
          </c:cat>
          <c:val>
            <c:numRef>
              <c:f>Percentage!$M$31:$M$32</c:f>
              <c:numCache>
                <c:formatCode>0%</c:formatCode>
                <c:ptCount val="2"/>
                <c:pt idx="0">
                  <c:v>0.30265521586669503</c:v>
                </c:pt>
                <c:pt idx="1">
                  <c:v>-3.5968171865636001E-3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23F-41E0-A6A0-662561F38BD1}"/>
            </c:ext>
          </c:extLst>
        </c:ser>
        <c:ser>
          <c:idx val="1"/>
          <c:order val="1"/>
          <c:tx>
            <c:strRef>
              <c:f>Percentage!$N$30</c:f>
              <c:strCache>
                <c:ptCount val="1"/>
                <c:pt idx="0">
                  <c:v>Emotional - Normal</c:v>
                </c:pt>
              </c:strCache>
            </c:strRef>
          </c:tx>
          <c:spPr>
            <a:solidFill>
              <a:srgbClr val="F28E2B"/>
            </a:solidFill>
          </c:spPr>
          <c:invertIfNegative val="0"/>
          <c:cat>
            <c:strRef>
              <c:f>Percentage!$L$31:$L$32</c:f>
              <c:strCache>
                <c:ptCount val="2"/>
                <c:pt idx="0">
                  <c:v>Males</c:v>
                </c:pt>
                <c:pt idx="1">
                  <c:v>Females</c:v>
                </c:pt>
              </c:strCache>
            </c:strRef>
          </c:cat>
          <c:val>
            <c:numRef>
              <c:f>Percentage!$N$31:$N$32</c:f>
              <c:numCache>
                <c:formatCode>0%</c:formatCode>
                <c:ptCount val="2"/>
                <c:pt idx="0">
                  <c:v>0.37350356761665399</c:v>
                </c:pt>
                <c:pt idx="1">
                  <c:v>3.3031102766591797E-2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23F-41E0-A6A0-662561F38BD1}"/>
            </c:ext>
          </c:extLst>
        </c:ser>
        <c:ser>
          <c:idx val="2"/>
          <c:order val="2"/>
          <c:tx>
            <c:strRef>
              <c:f>Percentage!$O$30</c:f>
              <c:strCache>
                <c:ptCount val="1"/>
                <c:pt idx="0">
                  <c:v>Texting - Normal</c:v>
                </c:pt>
              </c:strCache>
            </c:strRef>
          </c:tx>
          <c:spPr>
            <a:solidFill>
              <a:srgbClr val="EDC948"/>
            </a:solidFill>
            <a:ln>
              <a:solidFill>
                <a:schemeClr val="bg1">
                  <a:lumMod val="85000"/>
                </a:schemeClr>
              </a:solidFill>
            </a:ln>
          </c:spPr>
          <c:invertIfNegative val="0"/>
          <c:cat>
            <c:strRef>
              <c:f>Percentage!$L$31:$L$32</c:f>
              <c:strCache>
                <c:ptCount val="2"/>
                <c:pt idx="0">
                  <c:v>Males</c:v>
                </c:pt>
                <c:pt idx="1">
                  <c:v>Females</c:v>
                </c:pt>
              </c:strCache>
            </c:strRef>
          </c:cat>
          <c:val>
            <c:numRef>
              <c:f>Percentage!$O$31:$O$32</c:f>
              <c:numCache>
                <c:formatCode>0%</c:formatCode>
                <c:ptCount val="2"/>
                <c:pt idx="0">
                  <c:v>-0.42723798526352502</c:v>
                </c:pt>
                <c:pt idx="1">
                  <c:v>-0.27647713495599702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23F-41E0-A6A0-662561F38B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5288296"/>
        <c:axId val="305290256"/>
      </c:barChart>
      <c:catAx>
        <c:axId val="305288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305290256"/>
        <c:crosses val="autoZero"/>
        <c:auto val="1"/>
        <c:lblAlgn val="ctr"/>
        <c:lblOffset val="100"/>
        <c:noMultiLvlLbl val="0"/>
      </c:catAx>
      <c:valAx>
        <c:axId val="305290256"/>
        <c:scaling>
          <c:orientation val="minMax"/>
          <c:max val="0.5"/>
          <c:min val="-0.5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05288296"/>
        <c:crosses val="autoZero"/>
        <c:crossBetween val="between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Percentage!$M$1</c:f>
              <c:strCache>
                <c:ptCount val="1"/>
                <c:pt idx="0">
                  <c:v>Cognitive - Normal</c:v>
                </c:pt>
              </c:strCache>
            </c:strRef>
          </c:tx>
          <c:spPr>
            <a:solidFill>
              <a:srgbClr val="E15759"/>
            </a:solidFill>
          </c:spPr>
          <c:invertIfNegative val="0"/>
          <c:cat>
            <c:strRef>
              <c:f>Percentage!$L$2:$L$5</c:f>
              <c:strCache>
                <c:ptCount val="4"/>
                <c:pt idx="0">
                  <c:v>Young Males</c:v>
                </c:pt>
                <c:pt idx="1">
                  <c:v>Young Females</c:v>
                </c:pt>
                <c:pt idx="2">
                  <c:v>Old Males</c:v>
                </c:pt>
                <c:pt idx="3">
                  <c:v>Old Females</c:v>
                </c:pt>
              </c:strCache>
            </c:strRef>
          </c:cat>
          <c:val>
            <c:numRef>
              <c:f>Percentage!$M$2:$M$5</c:f>
              <c:numCache>
                <c:formatCode>0%</c:formatCode>
                <c:ptCount val="4"/>
                <c:pt idx="0">
                  <c:v>0.15967273128439899</c:v>
                </c:pt>
                <c:pt idx="1">
                  <c:v>-1.3094832948850299E-2</c:v>
                </c:pt>
                <c:pt idx="2">
                  <c:v>0.47423419736544897</c:v>
                </c:pt>
                <c:pt idx="3">
                  <c:v>1.0650206456866399E-2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60C-453A-B574-41E9E60C1E25}"/>
            </c:ext>
          </c:extLst>
        </c:ser>
        <c:ser>
          <c:idx val="1"/>
          <c:order val="1"/>
          <c:tx>
            <c:strRef>
              <c:f>Percentage!$N$1</c:f>
              <c:strCache>
                <c:ptCount val="1"/>
                <c:pt idx="0">
                  <c:v>Emotional - Normal</c:v>
                </c:pt>
              </c:strCache>
            </c:strRef>
          </c:tx>
          <c:spPr>
            <a:solidFill>
              <a:srgbClr val="F28E2B"/>
            </a:solidFill>
          </c:spPr>
          <c:invertIfNegative val="0"/>
          <c:cat>
            <c:strRef>
              <c:f>Percentage!$L$2:$L$5</c:f>
              <c:strCache>
                <c:ptCount val="4"/>
                <c:pt idx="0">
                  <c:v>Young Males</c:v>
                </c:pt>
                <c:pt idx="1">
                  <c:v>Young Females</c:v>
                </c:pt>
                <c:pt idx="2">
                  <c:v>Old Males</c:v>
                </c:pt>
                <c:pt idx="3">
                  <c:v>Old Females</c:v>
                </c:pt>
              </c:strCache>
            </c:strRef>
          </c:cat>
          <c:val>
            <c:numRef>
              <c:f>Percentage!$N$2:$N$5</c:f>
              <c:numCache>
                <c:formatCode>0%</c:formatCode>
                <c:ptCount val="4"/>
                <c:pt idx="0">
                  <c:v>0.119373613902819</c:v>
                </c:pt>
                <c:pt idx="1">
                  <c:v>-4.29687672175426E-2</c:v>
                </c:pt>
                <c:pt idx="2">
                  <c:v>0.67845951207325605</c:v>
                </c:pt>
                <c:pt idx="3">
                  <c:v>0.14703090774279301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60C-453A-B574-41E9E60C1E25}"/>
            </c:ext>
          </c:extLst>
        </c:ser>
        <c:ser>
          <c:idx val="2"/>
          <c:order val="2"/>
          <c:tx>
            <c:strRef>
              <c:f>Percentage!$O$1</c:f>
              <c:strCache>
                <c:ptCount val="1"/>
                <c:pt idx="0">
                  <c:v>Texting - Normal</c:v>
                </c:pt>
              </c:strCache>
            </c:strRef>
          </c:tx>
          <c:spPr>
            <a:solidFill>
              <a:srgbClr val="EDC948"/>
            </a:solidFill>
            <a:ln>
              <a:solidFill>
                <a:schemeClr val="bg1">
                  <a:lumMod val="85000"/>
                </a:schemeClr>
              </a:solidFill>
            </a:ln>
          </c:spPr>
          <c:invertIfNegative val="0"/>
          <c:cat>
            <c:strRef>
              <c:f>Percentage!$L$2:$L$5</c:f>
              <c:strCache>
                <c:ptCount val="4"/>
                <c:pt idx="0">
                  <c:v>Young Males</c:v>
                </c:pt>
                <c:pt idx="1">
                  <c:v>Young Females</c:v>
                </c:pt>
                <c:pt idx="2">
                  <c:v>Old Males</c:v>
                </c:pt>
                <c:pt idx="3">
                  <c:v>Old Females</c:v>
                </c:pt>
              </c:strCache>
            </c:strRef>
          </c:cat>
          <c:val>
            <c:numRef>
              <c:f>Percentage!$O$2:$O$5</c:f>
              <c:numCache>
                <c:formatCode>0%</c:formatCode>
                <c:ptCount val="4"/>
                <c:pt idx="0">
                  <c:v>-0.45639214381459903</c:v>
                </c:pt>
                <c:pt idx="1">
                  <c:v>-0.313754962370768</c:v>
                </c:pt>
                <c:pt idx="2">
                  <c:v>-0.39225299500223598</c:v>
                </c:pt>
                <c:pt idx="3">
                  <c:v>-0.22056039383383899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60C-453A-B574-41E9E60C1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5292216"/>
        <c:axId val="305289080"/>
      </c:barChart>
      <c:catAx>
        <c:axId val="305292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305289080"/>
        <c:crosses val="autoZero"/>
        <c:auto val="1"/>
        <c:lblAlgn val="ctr"/>
        <c:lblOffset val="100"/>
        <c:noMultiLvlLbl val="0"/>
      </c:catAx>
      <c:valAx>
        <c:axId val="305289080"/>
        <c:scaling>
          <c:orientation val="minMax"/>
          <c:max val="0.5"/>
          <c:min val="-0.5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05292216"/>
        <c:crosses val="autoZero"/>
        <c:crossBetween val="between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5836874291641"/>
          <c:y val="6.1410279061549798E-2"/>
          <c:w val="0.81449316571684904"/>
          <c:h val="0.49341132054417469"/>
        </c:manualLayout>
      </c:layout>
      <c:lineChart>
        <c:grouping val="standard"/>
        <c:varyColors val="0"/>
        <c:ser>
          <c:idx val="0"/>
          <c:order val="0"/>
          <c:tx>
            <c:strRef>
              <c:f>[ChiValue.xlsx]Sheet1!$C$2</c:f>
              <c:strCache>
                <c:ptCount val="1"/>
                <c:pt idx="0">
                  <c:v>Normal</c:v>
                </c:pt>
              </c:strCache>
            </c:strRef>
          </c:tx>
          <c:spPr>
            <a:ln>
              <a:solidFill>
                <a:srgbClr val="4E79A7"/>
              </a:solidFill>
            </a:ln>
          </c:spPr>
          <c:marker>
            <c:symbol val="none"/>
          </c:marker>
          <c:cat>
            <c:strRef>
              <c:f>[ChiValue.xlsx]Sheet1!$B$3:$B$8</c:f>
              <c:strCache>
                <c:ptCount val="6"/>
                <c:pt idx="0">
                  <c:v>200-400</c:v>
                </c:pt>
                <c:pt idx="1">
                  <c:v>400-600</c:v>
                </c:pt>
                <c:pt idx="2">
                  <c:v>600-800</c:v>
                </c:pt>
                <c:pt idx="3">
                  <c:v>800-1000</c:v>
                </c:pt>
                <c:pt idx="4">
                  <c:v>1000-1200</c:v>
                </c:pt>
                <c:pt idx="5">
                  <c:v>1200+</c:v>
                </c:pt>
              </c:strCache>
            </c:strRef>
          </c:cat>
          <c:val>
            <c:numRef>
              <c:f>[ChiValue.xlsx]Sheet1!$C$3:$C$8</c:f>
              <c:numCache>
                <c:formatCode>General</c:formatCode>
                <c:ptCount val="6"/>
                <c:pt idx="0">
                  <c:v>9410</c:v>
                </c:pt>
                <c:pt idx="1">
                  <c:v>2303</c:v>
                </c:pt>
                <c:pt idx="2">
                  <c:v>800</c:v>
                </c:pt>
                <c:pt idx="3">
                  <c:v>327</c:v>
                </c:pt>
                <c:pt idx="4">
                  <c:v>160</c:v>
                </c:pt>
                <c:pt idx="5">
                  <c:v>74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D31-48CA-A998-5E06CB7B8C79}"/>
            </c:ext>
          </c:extLst>
        </c:ser>
        <c:ser>
          <c:idx val="1"/>
          <c:order val="1"/>
          <c:tx>
            <c:strRef>
              <c:f>[ChiValue.xlsx]Sheet1!$D$2</c:f>
              <c:strCache>
                <c:ptCount val="1"/>
                <c:pt idx="0">
                  <c:v>Cognitive</c:v>
                </c:pt>
              </c:strCache>
            </c:strRef>
          </c:tx>
          <c:spPr>
            <a:ln>
              <a:solidFill>
                <a:srgbClr val="E15759"/>
              </a:solidFill>
            </a:ln>
          </c:spPr>
          <c:marker>
            <c:symbol val="none"/>
          </c:marker>
          <c:cat>
            <c:strRef>
              <c:f>[ChiValue.xlsx]Sheet1!$B$3:$B$8</c:f>
              <c:strCache>
                <c:ptCount val="6"/>
                <c:pt idx="0">
                  <c:v>200-400</c:v>
                </c:pt>
                <c:pt idx="1">
                  <c:v>400-600</c:v>
                </c:pt>
                <c:pt idx="2">
                  <c:v>600-800</c:v>
                </c:pt>
                <c:pt idx="3">
                  <c:v>800-1000</c:v>
                </c:pt>
                <c:pt idx="4">
                  <c:v>1000-1200</c:v>
                </c:pt>
                <c:pt idx="5">
                  <c:v>1200+</c:v>
                </c:pt>
              </c:strCache>
            </c:strRef>
          </c:cat>
          <c:val>
            <c:numRef>
              <c:f>[ChiValue.xlsx]Sheet1!$D$3:$D$8</c:f>
              <c:numCache>
                <c:formatCode>General</c:formatCode>
                <c:ptCount val="6"/>
                <c:pt idx="0">
                  <c:v>9654</c:v>
                </c:pt>
                <c:pt idx="1">
                  <c:v>2455</c:v>
                </c:pt>
                <c:pt idx="2">
                  <c:v>862</c:v>
                </c:pt>
                <c:pt idx="3">
                  <c:v>365</c:v>
                </c:pt>
                <c:pt idx="4">
                  <c:v>146</c:v>
                </c:pt>
                <c:pt idx="5">
                  <c:v>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D31-48CA-A998-5E06CB7B8C79}"/>
            </c:ext>
          </c:extLst>
        </c:ser>
        <c:ser>
          <c:idx val="2"/>
          <c:order val="2"/>
          <c:tx>
            <c:strRef>
              <c:f>[ChiValue.xlsx]Sheet1!$E$2</c:f>
              <c:strCache>
                <c:ptCount val="1"/>
                <c:pt idx="0">
                  <c:v>Emotional</c:v>
                </c:pt>
              </c:strCache>
            </c:strRef>
          </c:tx>
          <c:spPr>
            <a:ln>
              <a:solidFill>
                <a:srgbClr val="F28E2B"/>
              </a:solidFill>
            </a:ln>
          </c:spPr>
          <c:marker>
            <c:symbol val="none"/>
          </c:marker>
          <c:cat>
            <c:strRef>
              <c:f>[ChiValue.xlsx]Sheet1!$B$3:$B$8</c:f>
              <c:strCache>
                <c:ptCount val="6"/>
                <c:pt idx="0">
                  <c:v>200-400</c:v>
                </c:pt>
                <c:pt idx="1">
                  <c:v>400-600</c:v>
                </c:pt>
                <c:pt idx="2">
                  <c:v>600-800</c:v>
                </c:pt>
                <c:pt idx="3">
                  <c:v>800-1000</c:v>
                </c:pt>
                <c:pt idx="4">
                  <c:v>1000-1200</c:v>
                </c:pt>
                <c:pt idx="5">
                  <c:v>1200+</c:v>
                </c:pt>
              </c:strCache>
            </c:strRef>
          </c:cat>
          <c:val>
            <c:numRef>
              <c:f>[ChiValue.xlsx]Sheet1!$E$3:$E$8</c:f>
              <c:numCache>
                <c:formatCode>General</c:formatCode>
                <c:ptCount val="6"/>
                <c:pt idx="0">
                  <c:v>10498</c:v>
                </c:pt>
                <c:pt idx="1">
                  <c:v>2261</c:v>
                </c:pt>
                <c:pt idx="2">
                  <c:v>650</c:v>
                </c:pt>
                <c:pt idx="3">
                  <c:v>251</c:v>
                </c:pt>
                <c:pt idx="4">
                  <c:v>120</c:v>
                </c:pt>
                <c:pt idx="5">
                  <c:v>56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D31-48CA-A998-5E06CB7B8C79}"/>
            </c:ext>
          </c:extLst>
        </c:ser>
        <c:ser>
          <c:idx val="3"/>
          <c:order val="3"/>
          <c:tx>
            <c:strRef>
              <c:f>[ChiValue.xlsx]Sheet1!$F$2</c:f>
              <c:strCache>
                <c:ptCount val="1"/>
                <c:pt idx="0">
                  <c:v>Texting</c:v>
                </c:pt>
              </c:strCache>
            </c:strRef>
          </c:tx>
          <c:spPr>
            <a:ln>
              <a:solidFill>
                <a:srgbClr val="EDC948"/>
              </a:solidFill>
            </a:ln>
          </c:spPr>
          <c:marker>
            <c:symbol val="none"/>
          </c:marker>
          <c:cat>
            <c:strRef>
              <c:f>[ChiValue.xlsx]Sheet1!$B$3:$B$8</c:f>
              <c:strCache>
                <c:ptCount val="6"/>
                <c:pt idx="0">
                  <c:v>200-400</c:v>
                </c:pt>
                <c:pt idx="1">
                  <c:v>400-600</c:v>
                </c:pt>
                <c:pt idx="2">
                  <c:v>600-800</c:v>
                </c:pt>
                <c:pt idx="3">
                  <c:v>800-1000</c:v>
                </c:pt>
                <c:pt idx="4">
                  <c:v>1000-1200</c:v>
                </c:pt>
                <c:pt idx="5">
                  <c:v>1200+</c:v>
                </c:pt>
              </c:strCache>
            </c:strRef>
          </c:cat>
          <c:val>
            <c:numRef>
              <c:f>[ChiValue.xlsx]Sheet1!$F$3:$F$8</c:f>
              <c:numCache>
                <c:formatCode>General</c:formatCode>
                <c:ptCount val="6"/>
                <c:pt idx="0">
                  <c:v>4468</c:v>
                </c:pt>
                <c:pt idx="1">
                  <c:v>1008</c:v>
                </c:pt>
                <c:pt idx="2">
                  <c:v>724</c:v>
                </c:pt>
                <c:pt idx="3">
                  <c:v>533</c:v>
                </c:pt>
                <c:pt idx="4">
                  <c:v>467</c:v>
                </c:pt>
                <c:pt idx="5">
                  <c:v>347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0D31-48CA-A998-5E06CB7B8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5294176"/>
        <c:axId val="305287512"/>
      </c:lineChart>
      <c:catAx>
        <c:axId val="305294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2000">
                <a:latin typeface="Garamond" panose="02020404030301010803" pitchFamily="18" charset="0"/>
              </a:defRPr>
            </a:pPr>
            <a:endParaRPr lang="en-US"/>
          </a:p>
        </c:txPr>
        <c:crossAx val="305287512"/>
        <c:crosses val="autoZero"/>
        <c:auto val="1"/>
        <c:lblAlgn val="ctr"/>
        <c:lblOffset val="100"/>
        <c:noMultiLvlLbl val="0"/>
      </c:catAx>
      <c:valAx>
        <c:axId val="305287512"/>
        <c:scaling>
          <c:orientation val="minMax"/>
          <c:max val="1100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Garamond" panose="02020404030301010803" pitchFamily="18" charset="0"/>
              </a:defRPr>
            </a:pPr>
            <a:endParaRPr lang="en-US"/>
          </a:p>
        </c:txPr>
        <c:crossAx val="305294176"/>
        <c:crosses val="autoZero"/>
        <c:crossBetween val="between"/>
        <c:majorUnit val="2000"/>
      </c:valAx>
    </c:plotArea>
    <c:legend>
      <c:legendPos val="r"/>
      <c:layout>
        <c:manualLayout>
          <c:xMode val="edge"/>
          <c:yMode val="edge"/>
          <c:x val="0.61661731970348599"/>
          <c:y val="6.4620649252829204E-2"/>
          <c:w val="0.35390611830304081"/>
          <c:h val="0.37947609704386298"/>
        </c:manualLayout>
      </c:layout>
      <c:overlay val="0"/>
      <c:txPr>
        <a:bodyPr/>
        <a:lstStyle/>
        <a:p>
          <a:pPr algn="l">
            <a:defRPr sz="2000">
              <a:latin typeface="Garamond" panose="02020404030301010803" pitchFamily="18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Charts!$H$3</c:f>
              <c:strCache>
                <c:ptCount val="1"/>
                <c:pt idx="0">
                  <c:v>Cognitive - Normal</c:v>
                </c:pt>
              </c:strCache>
            </c:strRef>
          </c:tx>
          <c:spPr>
            <a:solidFill>
              <a:srgbClr val="E15759"/>
            </a:solidFill>
          </c:spPr>
          <c:invertIfNegative val="0"/>
          <c:cat>
            <c:strRef>
              <c:f>Charts!$G$4:$G$7</c:f>
              <c:strCache>
                <c:ptCount val="4"/>
                <c:pt idx="0">
                  <c:v>Young Males</c:v>
                </c:pt>
                <c:pt idx="1">
                  <c:v>Young Females</c:v>
                </c:pt>
                <c:pt idx="2">
                  <c:v>Old Males</c:v>
                </c:pt>
                <c:pt idx="3">
                  <c:v>Old Females</c:v>
                </c:pt>
              </c:strCache>
            </c:strRef>
          </c:cat>
          <c:val>
            <c:numRef>
              <c:f>Charts!$H$4:$H$7</c:f>
              <c:numCache>
                <c:formatCode>0</c:formatCode>
                <c:ptCount val="4"/>
                <c:pt idx="0">
                  <c:v>10.5</c:v>
                </c:pt>
                <c:pt idx="1">
                  <c:v>12.555555555555561</c:v>
                </c:pt>
                <c:pt idx="2">
                  <c:v>-5.8</c:v>
                </c:pt>
                <c:pt idx="3">
                  <c:v>-18.833333333333329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10-49BB-B036-AA84AC2E414F}"/>
            </c:ext>
          </c:extLst>
        </c:ser>
        <c:ser>
          <c:idx val="1"/>
          <c:order val="1"/>
          <c:tx>
            <c:strRef>
              <c:f>Charts!$I$3</c:f>
              <c:strCache>
                <c:ptCount val="1"/>
                <c:pt idx="0">
                  <c:v>Emotional - Normal</c:v>
                </c:pt>
              </c:strCache>
            </c:strRef>
          </c:tx>
          <c:spPr>
            <a:solidFill>
              <a:srgbClr val="F28E2B"/>
            </a:solidFill>
          </c:spPr>
          <c:invertIfNegative val="0"/>
          <c:cat>
            <c:strRef>
              <c:f>Charts!$G$4:$G$7</c:f>
              <c:strCache>
                <c:ptCount val="4"/>
                <c:pt idx="0">
                  <c:v>Young Males</c:v>
                </c:pt>
                <c:pt idx="1">
                  <c:v>Young Females</c:v>
                </c:pt>
                <c:pt idx="2">
                  <c:v>Old Males</c:v>
                </c:pt>
                <c:pt idx="3">
                  <c:v>Old Females</c:v>
                </c:pt>
              </c:strCache>
            </c:strRef>
          </c:cat>
          <c:val>
            <c:numRef>
              <c:f>Charts!$I$4:$I$7</c:f>
              <c:numCache>
                <c:formatCode>0</c:formatCode>
                <c:ptCount val="4"/>
                <c:pt idx="0">
                  <c:v>-2</c:v>
                </c:pt>
                <c:pt idx="1">
                  <c:v>10.33333333333333</c:v>
                </c:pt>
                <c:pt idx="2">
                  <c:v>30.2</c:v>
                </c:pt>
                <c:pt idx="3">
                  <c:v>-19.833333333333329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D10-49BB-B036-AA84AC2E414F}"/>
            </c:ext>
          </c:extLst>
        </c:ser>
        <c:ser>
          <c:idx val="2"/>
          <c:order val="2"/>
          <c:tx>
            <c:strRef>
              <c:f>Charts!$J$3</c:f>
              <c:strCache>
                <c:ptCount val="1"/>
                <c:pt idx="0">
                  <c:v>Texting - Normal</c:v>
                </c:pt>
              </c:strCache>
            </c:strRef>
          </c:tx>
          <c:spPr>
            <a:solidFill>
              <a:srgbClr val="EDC948"/>
            </a:solidFill>
            <a:ln>
              <a:solidFill>
                <a:srgbClr val="EDC948"/>
              </a:solidFill>
            </a:ln>
          </c:spPr>
          <c:invertIfNegative val="0"/>
          <c:cat>
            <c:strRef>
              <c:f>Charts!$G$4:$G$7</c:f>
              <c:strCache>
                <c:ptCount val="4"/>
                <c:pt idx="0">
                  <c:v>Young Males</c:v>
                </c:pt>
                <c:pt idx="1">
                  <c:v>Young Females</c:v>
                </c:pt>
                <c:pt idx="2">
                  <c:v>Old Males</c:v>
                </c:pt>
                <c:pt idx="3">
                  <c:v>Old Females</c:v>
                </c:pt>
              </c:strCache>
            </c:strRef>
          </c:cat>
          <c:val>
            <c:numRef>
              <c:f>Charts!$J$4:$J$7</c:f>
              <c:numCache>
                <c:formatCode>0</c:formatCode>
                <c:ptCount val="4"/>
                <c:pt idx="0">
                  <c:v>0.33333333333333298</c:v>
                </c:pt>
                <c:pt idx="1">
                  <c:v>10.555555555555561</c:v>
                </c:pt>
                <c:pt idx="2">
                  <c:v>9.1999999999999993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D10-49BB-B036-AA84AC2E4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5900264"/>
        <c:axId val="305902224"/>
      </c:barChart>
      <c:catAx>
        <c:axId val="305900264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low"/>
        <c:spPr>
          <a:ln/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305902224"/>
        <c:crosses val="autoZero"/>
        <c:auto val="1"/>
        <c:lblAlgn val="ctr"/>
        <c:lblOffset val="500"/>
        <c:noMultiLvlLbl val="0"/>
      </c:catAx>
      <c:valAx>
        <c:axId val="305902224"/>
        <c:scaling>
          <c:orientation val="minMax"/>
          <c:max val="30"/>
        </c:scaling>
        <c:delete val="0"/>
        <c:axPos val="l"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05900264"/>
        <c:crosses val="autoZero"/>
        <c:crossBetween val="between"/>
        <c:majorUnit val="15"/>
      </c:valAx>
    </c:plotArea>
    <c:legend>
      <c:legendPos val="r"/>
      <c:layout>
        <c:manualLayout>
          <c:xMode val="edge"/>
          <c:yMode val="edge"/>
          <c:x val="0.78300217268045669"/>
          <c:y val="0.53580692334788593"/>
          <c:w val="0.2061777338095121"/>
          <c:h val="0.23824569482799898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97225B-E4DD-40AC-93D4-D33D5DFD530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9680AA-8795-43AC-BE67-D96B7F1A10A0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002060"/>
              </a:solidFill>
            </a:rPr>
            <a:t>Fixation Identification Algorithms</a:t>
          </a:r>
          <a:r>
            <a:rPr lang="en-US" baseline="30000" dirty="0">
              <a:solidFill>
                <a:srgbClr val="002060"/>
              </a:solidFill>
            </a:rPr>
            <a:t>[8]</a:t>
          </a:r>
        </a:p>
      </dgm:t>
    </dgm:pt>
    <dgm:pt modelId="{F594B27B-407D-4794-A1E3-025B26F6DE14}" type="parTrans" cxnId="{1C2CBEBE-95E7-44AA-8206-5562AE2AFF16}">
      <dgm:prSet/>
      <dgm:spPr/>
      <dgm:t>
        <a:bodyPr/>
        <a:lstStyle/>
        <a:p>
          <a:endParaRPr lang="en-US"/>
        </a:p>
      </dgm:t>
    </dgm:pt>
    <dgm:pt modelId="{38ACE308-9FE8-43EA-8457-8A60E56BE64F}" type="sibTrans" cxnId="{1C2CBEBE-95E7-44AA-8206-5562AE2AFF16}">
      <dgm:prSet/>
      <dgm:spPr/>
      <dgm:t>
        <a:bodyPr/>
        <a:lstStyle/>
        <a:p>
          <a:endParaRPr lang="en-US"/>
        </a:p>
      </dgm:t>
    </dgm:pt>
    <dgm:pt modelId="{EC40C66E-43DC-4997-993D-BEAE0B12ED0A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002060"/>
              </a:solidFill>
            </a:rPr>
            <a:t>I-VT (Velocity Threshold)</a:t>
          </a:r>
        </a:p>
      </dgm:t>
    </dgm:pt>
    <dgm:pt modelId="{38C95B5E-1217-46EB-BE11-C6229EDF8D63}" type="parTrans" cxnId="{C7D3B4D3-0ECA-4BDD-B213-7F09378E6AA8}">
      <dgm:prSet/>
      <dgm:spPr/>
      <dgm:t>
        <a:bodyPr/>
        <a:lstStyle/>
        <a:p>
          <a:endParaRPr lang="en-US"/>
        </a:p>
      </dgm:t>
    </dgm:pt>
    <dgm:pt modelId="{AB111E80-9313-4807-923C-A5D06EB57E13}" type="sibTrans" cxnId="{C7D3B4D3-0ECA-4BDD-B213-7F09378E6AA8}">
      <dgm:prSet/>
      <dgm:spPr/>
      <dgm:t>
        <a:bodyPr/>
        <a:lstStyle/>
        <a:p>
          <a:endParaRPr lang="en-US"/>
        </a:p>
      </dgm:t>
    </dgm:pt>
    <dgm:pt modelId="{1545248F-1AB4-4971-9E5B-214FBE081B31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002060"/>
              </a:solidFill>
            </a:rPr>
            <a:t>I-HMM (Hidden Markov Model)</a:t>
          </a:r>
        </a:p>
      </dgm:t>
    </dgm:pt>
    <dgm:pt modelId="{811CD99B-CF0B-4D7D-89CF-B1395B9E08A9}" type="parTrans" cxnId="{F23EBD08-6646-47D6-B67F-174DE317D79B}">
      <dgm:prSet/>
      <dgm:spPr/>
      <dgm:t>
        <a:bodyPr/>
        <a:lstStyle/>
        <a:p>
          <a:endParaRPr lang="en-US"/>
        </a:p>
      </dgm:t>
    </dgm:pt>
    <dgm:pt modelId="{3C095482-7DFD-4EE7-A8E3-F26869D79295}" type="sibTrans" cxnId="{F23EBD08-6646-47D6-B67F-174DE317D79B}">
      <dgm:prSet/>
      <dgm:spPr/>
      <dgm:t>
        <a:bodyPr/>
        <a:lstStyle/>
        <a:p>
          <a:endParaRPr lang="en-US"/>
        </a:p>
      </dgm:t>
    </dgm:pt>
    <dgm:pt modelId="{63B043F1-08BD-4604-96D7-DBF16AC4F3E8}">
      <dgm:prSet phldrT="[Text]"/>
      <dgm:spPr>
        <a:noFill/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2060"/>
              </a:solidFill>
            </a:rPr>
            <a:t>I-DT (Dispersion Threshold)</a:t>
          </a:r>
        </a:p>
      </dgm:t>
    </dgm:pt>
    <dgm:pt modelId="{5046E424-8F12-484A-9423-3BF470EDF2BA}" type="sibTrans" cxnId="{215E6CE2-2B49-4A25-BEF7-6274928580A1}">
      <dgm:prSet/>
      <dgm:spPr/>
      <dgm:t>
        <a:bodyPr/>
        <a:lstStyle/>
        <a:p>
          <a:endParaRPr lang="en-US"/>
        </a:p>
      </dgm:t>
    </dgm:pt>
    <dgm:pt modelId="{026608F5-DE45-49FA-9863-D51B9CC7FFC8}" type="parTrans" cxnId="{215E6CE2-2B49-4A25-BEF7-6274928580A1}">
      <dgm:prSet/>
      <dgm:spPr/>
      <dgm:t>
        <a:bodyPr/>
        <a:lstStyle/>
        <a:p>
          <a:endParaRPr lang="en-US"/>
        </a:p>
      </dgm:t>
    </dgm:pt>
    <dgm:pt modelId="{C6A890E7-1E3C-46BB-B55C-D5D10F590F4B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002060"/>
              </a:solidFill>
            </a:rPr>
            <a:t>I-MST (Min Spanning Trees)</a:t>
          </a:r>
        </a:p>
      </dgm:t>
    </dgm:pt>
    <dgm:pt modelId="{4DB875DE-ECAA-4CCE-A275-06EC7D543019}" type="parTrans" cxnId="{469940FE-041E-4B12-BE96-03356E6F719B}">
      <dgm:prSet/>
      <dgm:spPr/>
      <dgm:t>
        <a:bodyPr/>
        <a:lstStyle/>
        <a:p>
          <a:endParaRPr lang="en-US"/>
        </a:p>
      </dgm:t>
    </dgm:pt>
    <dgm:pt modelId="{D8808F69-0E37-47B1-A165-5FFB7A65733D}" type="sibTrans" cxnId="{469940FE-041E-4B12-BE96-03356E6F719B}">
      <dgm:prSet/>
      <dgm:spPr/>
      <dgm:t>
        <a:bodyPr/>
        <a:lstStyle/>
        <a:p>
          <a:endParaRPr lang="en-US"/>
        </a:p>
      </dgm:t>
    </dgm:pt>
    <dgm:pt modelId="{1F6EA3F6-FACF-4F38-BC57-6A21C52F8C91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002060"/>
              </a:solidFill>
            </a:rPr>
            <a:t>I-AOI (Area of Interest)</a:t>
          </a:r>
        </a:p>
      </dgm:t>
    </dgm:pt>
    <dgm:pt modelId="{F18DB917-7AB4-49DC-840C-5BE14913B16A}" type="parTrans" cxnId="{4A1900BA-8C51-45DC-9BD3-EF9362D89B6C}">
      <dgm:prSet/>
      <dgm:spPr/>
      <dgm:t>
        <a:bodyPr/>
        <a:lstStyle/>
        <a:p>
          <a:endParaRPr lang="en-US"/>
        </a:p>
      </dgm:t>
    </dgm:pt>
    <dgm:pt modelId="{52A2FAB7-CD7F-448A-8868-43391C212780}" type="sibTrans" cxnId="{4A1900BA-8C51-45DC-9BD3-EF9362D89B6C}">
      <dgm:prSet/>
      <dgm:spPr/>
      <dgm:t>
        <a:bodyPr/>
        <a:lstStyle/>
        <a:p>
          <a:endParaRPr lang="en-US"/>
        </a:p>
      </dgm:t>
    </dgm:pt>
    <dgm:pt modelId="{4EDD1352-2439-4FBE-A905-1AC007441593}" type="pres">
      <dgm:prSet presAssocID="{3997225B-E4DD-40AC-93D4-D33D5DFD530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667E8D3-3D20-47F4-8733-548283C7EADD}" type="pres">
      <dgm:prSet presAssocID="{C59680AA-8795-43AC-BE67-D96B7F1A10A0}" presName="hierRoot1" presStyleCnt="0">
        <dgm:presLayoutVars>
          <dgm:hierBranch val="init"/>
        </dgm:presLayoutVars>
      </dgm:prSet>
      <dgm:spPr/>
    </dgm:pt>
    <dgm:pt modelId="{F061809B-E112-44DB-9BDE-A1776B7A4BAB}" type="pres">
      <dgm:prSet presAssocID="{C59680AA-8795-43AC-BE67-D96B7F1A10A0}" presName="rootComposite1" presStyleCnt="0"/>
      <dgm:spPr/>
    </dgm:pt>
    <dgm:pt modelId="{C50BA115-7157-42D0-9E3D-BF45737CC3C4}" type="pres">
      <dgm:prSet presAssocID="{C59680AA-8795-43AC-BE67-D96B7F1A10A0}" presName="rootText1" presStyleLbl="node0" presStyleIdx="0" presStyleCnt="1" custScaleX="180321" custLinFactNeighborX="30206" custLinFactNeighborY="50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B433F5-6ADB-47E3-8D9F-55D51FBC1913}" type="pres">
      <dgm:prSet presAssocID="{C59680AA-8795-43AC-BE67-D96B7F1A10A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0D9B336-8920-4470-9B2B-B51B76722A6B}" type="pres">
      <dgm:prSet presAssocID="{C59680AA-8795-43AC-BE67-D96B7F1A10A0}" presName="hierChild2" presStyleCnt="0"/>
      <dgm:spPr/>
    </dgm:pt>
    <dgm:pt modelId="{533387C5-356E-462D-A54E-4A779A0ABB95}" type="pres">
      <dgm:prSet presAssocID="{026608F5-DE45-49FA-9863-D51B9CC7FFC8}" presName="Name37" presStyleLbl="parChTrans1D2" presStyleIdx="0" presStyleCnt="5"/>
      <dgm:spPr/>
      <dgm:t>
        <a:bodyPr/>
        <a:lstStyle/>
        <a:p>
          <a:endParaRPr lang="en-US"/>
        </a:p>
      </dgm:t>
    </dgm:pt>
    <dgm:pt modelId="{C7BDBEC0-0DF0-4E61-B012-570D0B9F85F4}" type="pres">
      <dgm:prSet presAssocID="{63B043F1-08BD-4604-96D7-DBF16AC4F3E8}" presName="hierRoot2" presStyleCnt="0">
        <dgm:presLayoutVars>
          <dgm:hierBranch val="init"/>
        </dgm:presLayoutVars>
      </dgm:prSet>
      <dgm:spPr/>
    </dgm:pt>
    <dgm:pt modelId="{B4C9CE59-E5E9-4C6A-AD5B-6C6983FB7678}" type="pres">
      <dgm:prSet presAssocID="{63B043F1-08BD-4604-96D7-DBF16AC4F3E8}" presName="rootComposite" presStyleCnt="0"/>
      <dgm:spPr/>
    </dgm:pt>
    <dgm:pt modelId="{EE350DC1-2D66-4451-8553-8B971D5521FC}" type="pres">
      <dgm:prSet presAssocID="{63B043F1-08BD-4604-96D7-DBF16AC4F3E8}" presName="rootText" presStyleLbl="node2" presStyleIdx="0" presStyleCnt="5" custScaleY="100640" custLinFactNeighborX="63253" custLinFactNeighborY="-1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500639-4837-49BE-B495-9DC96E6A9B04}" type="pres">
      <dgm:prSet presAssocID="{63B043F1-08BD-4604-96D7-DBF16AC4F3E8}" presName="rootConnector" presStyleLbl="node2" presStyleIdx="0" presStyleCnt="5"/>
      <dgm:spPr/>
      <dgm:t>
        <a:bodyPr/>
        <a:lstStyle/>
        <a:p>
          <a:endParaRPr lang="en-US"/>
        </a:p>
      </dgm:t>
    </dgm:pt>
    <dgm:pt modelId="{9A345C0B-A4FF-43B8-A253-701F97C4DE1E}" type="pres">
      <dgm:prSet presAssocID="{63B043F1-08BD-4604-96D7-DBF16AC4F3E8}" presName="hierChild4" presStyleCnt="0"/>
      <dgm:spPr/>
    </dgm:pt>
    <dgm:pt modelId="{1E3E4102-3FDF-40FA-A56F-A5360A792737}" type="pres">
      <dgm:prSet presAssocID="{63B043F1-08BD-4604-96D7-DBF16AC4F3E8}" presName="hierChild5" presStyleCnt="0"/>
      <dgm:spPr/>
    </dgm:pt>
    <dgm:pt modelId="{5685EEE7-EC5D-41F9-B8E8-8530B3B05E1B}" type="pres">
      <dgm:prSet presAssocID="{38C95B5E-1217-46EB-BE11-C6229EDF8D63}" presName="Name37" presStyleLbl="parChTrans1D2" presStyleIdx="1" presStyleCnt="5"/>
      <dgm:spPr/>
      <dgm:t>
        <a:bodyPr/>
        <a:lstStyle/>
        <a:p>
          <a:endParaRPr lang="en-US"/>
        </a:p>
      </dgm:t>
    </dgm:pt>
    <dgm:pt modelId="{AF599154-4A22-4D2B-BEC6-6E2BC5E7F3D9}" type="pres">
      <dgm:prSet presAssocID="{EC40C66E-43DC-4997-993D-BEAE0B12ED0A}" presName="hierRoot2" presStyleCnt="0">
        <dgm:presLayoutVars>
          <dgm:hierBranch val="init"/>
        </dgm:presLayoutVars>
      </dgm:prSet>
      <dgm:spPr/>
    </dgm:pt>
    <dgm:pt modelId="{CC05DF7E-EC12-4FFD-9400-76257A133D73}" type="pres">
      <dgm:prSet presAssocID="{EC40C66E-43DC-4997-993D-BEAE0B12ED0A}" presName="rootComposite" presStyleCnt="0"/>
      <dgm:spPr/>
    </dgm:pt>
    <dgm:pt modelId="{648579CA-FE93-42E4-8D8F-0C81AA80E47C}" type="pres">
      <dgm:prSet presAssocID="{EC40C66E-43DC-4997-993D-BEAE0B12ED0A}" presName="rootText" presStyleLbl="node2" presStyleIdx="1" presStyleCnt="5" custLinFactNeighborX="44825" custLinFactNeighborY="2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CA5D55-D8D5-42C5-A439-6DFC86CA9124}" type="pres">
      <dgm:prSet presAssocID="{EC40C66E-43DC-4997-993D-BEAE0B12ED0A}" presName="rootConnector" presStyleLbl="node2" presStyleIdx="1" presStyleCnt="5"/>
      <dgm:spPr/>
      <dgm:t>
        <a:bodyPr/>
        <a:lstStyle/>
        <a:p>
          <a:endParaRPr lang="en-US"/>
        </a:p>
      </dgm:t>
    </dgm:pt>
    <dgm:pt modelId="{F72728AF-6621-450E-8DFB-8D7A06421275}" type="pres">
      <dgm:prSet presAssocID="{EC40C66E-43DC-4997-993D-BEAE0B12ED0A}" presName="hierChild4" presStyleCnt="0"/>
      <dgm:spPr/>
    </dgm:pt>
    <dgm:pt modelId="{C7CBC6C8-ED5E-4642-B0CE-3BB17F1D95CB}" type="pres">
      <dgm:prSet presAssocID="{EC40C66E-43DC-4997-993D-BEAE0B12ED0A}" presName="hierChild5" presStyleCnt="0"/>
      <dgm:spPr/>
    </dgm:pt>
    <dgm:pt modelId="{4737ACB4-618D-404A-B403-B4E66C108566}" type="pres">
      <dgm:prSet presAssocID="{811CD99B-CF0B-4D7D-89CF-B1395B9E08A9}" presName="Name37" presStyleLbl="parChTrans1D2" presStyleIdx="2" presStyleCnt="5"/>
      <dgm:spPr/>
      <dgm:t>
        <a:bodyPr/>
        <a:lstStyle/>
        <a:p>
          <a:endParaRPr lang="en-US"/>
        </a:p>
      </dgm:t>
    </dgm:pt>
    <dgm:pt modelId="{6D992404-F8F9-4D08-B232-74258DD02AE9}" type="pres">
      <dgm:prSet presAssocID="{1545248F-1AB4-4971-9E5B-214FBE081B31}" presName="hierRoot2" presStyleCnt="0">
        <dgm:presLayoutVars>
          <dgm:hierBranch val="init"/>
        </dgm:presLayoutVars>
      </dgm:prSet>
      <dgm:spPr/>
    </dgm:pt>
    <dgm:pt modelId="{8F61911C-1BA6-412E-8DF0-4ABFC441C4D3}" type="pres">
      <dgm:prSet presAssocID="{1545248F-1AB4-4971-9E5B-214FBE081B31}" presName="rootComposite" presStyleCnt="0"/>
      <dgm:spPr/>
    </dgm:pt>
    <dgm:pt modelId="{F37A15DB-3615-401A-B566-2527BC6D0E66}" type="pres">
      <dgm:prSet presAssocID="{1545248F-1AB4-4971-9E5B-214FBE081B31}" presName="rootText" presStyleLbl="node2" presStyleIdx="2" presStyleCnt="5" custLinFactNeighborX="30191" custLinFactNeighborY="-8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867D4C-50E3-46E2-9E4E-3E4021906B70}" type="pres">
      <dgm:prSet presAssocID="{1545248F-1AB4-4971-9E5B-214FBE081B31}" presName="rootConnector" presStyleLbl="node2" presStyleIdx="2" presStyleCnt="5"/>
      <dgm:spPr/>
      <dgm:t>
        <a:bodyPr/>
        <a:lstStyle/>
        <a:p>
          <a:endParaRPr lang="en-US"/>
        </a:p>
      </dgm:t>
    </dgm:pt>
    <dgm:pt modelId="{E3DA2B67-C797-40CF-8424-34CC0B2F6298}" type="pres">
      <dgm:prSet presAssocID="{1545248F-1AB4-4971-9E5B-214FBE081B31}" presName="hierChild4" presStyleCnt="0"/>
      <dgm:spPr/>
    </dgm:pt>
    <dgm:pt modelId="{DF65C2D5-5DC9-40AF-B9D3-76FDC051312E}" type="pres">
      <dgm:prSet presAssocID="{1545248F-1AB4-4971-9E5B-214FBE081B31}" presName="hierChild5" presStyleCnt="0"/>
      <dgm:spPr/>
    </dgm:pt>
    <dgm:pt modelId="{6299F71F-DB13-458A-84BC-23659609E299}" type="pres">
      <dgm:prSet presAssocID="{4DB875DE-ECAA-4CCE-A275-06EC7D543019}" presName="Name37" presStyleLbl="parChTrans1D2" presStyleIdx="3" presStyleCnt="5"/>
      <dgm:spPr/>
      <dgm:t>
        <a:bodyPr/>
        <a:lstStyle/>
        <a:p>
          <a:endParaRPr lang="en-US"/>
        </a:p>
      </dgm:t>
    </dgm:pt>
    <dgm:pt modelId="{F0362ED5-2B2A-42B5-B323-9B13FC9D34E6}" type="pres">
      <dgm:prSet presAssocID="{C6A890E7-1E3C-46BB-B55C-D5D10F590F4B}" presName="hierRoot2" presStyleCnt="0">
        <dgm:presLayoutVars>
          <dgm:hierBranch val="init"/>
        </dgm:presLayoutVars>
      </dgm:prSet>
      <dgm:spPr/>
    </dgm:pt>
    <dgm:pt modelId="{ECE8BAC9-3BBD-4A7B-B134-B4158B0321FB}" type="pres">
      <dgm:prSet presAssocID="{C6A890E7-1E3C-46BB-B55C-D5D10F590F4B}" presName="rootComposite" presStyleCnt="0"/>
      <dgm:spPr/>
    </dgm:pt>
    <dgm:pt modelId="{6C0F2B71-3C2B-470B-986F-AC5FF51AE136}" type="pres">
      <dgm:prSet presAssocID="{C6A890E7-1E3C-46BB-B55C-D5D10F590F4B}" presName="rootText" presStyleLbl="node2" presStyleIdx="3" presStyleCnt="5" custLinFactNeighborX="11454" custLinFactNeighborY="2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F10562-D637-4581-95DC-7A51968F007C}" type="pres">
      <dgm:prSet presAssocID="{C6A890E7-1E3C-46BB-B55C-D5D10F590F4B}" presName="rootConnector" presStyleLbl="node2" presStyleIdx="3" presStyleCnt="5"/>
      <dgm:spPr/>
      <dgm:t>
        <a:bodyPr/>
        <a:lstStyle/>
        <a:p>
          <a:endParaRPr lang="en-US"/>
        </a:p>
      </dgm:t>
    </dgm:pt>
    <dgm:pt modelId="{E4C062FD-48A4-4678-A9C4-A7F58CBE7404}" type="pres">
      <dgm:prSet presAssocID="{C6A890E7-1E3C-46BB-B55C-D5D10F590F4B}" presName="hierChild4" presStyleCnt="0"/>
      <dgm:spPr/>
    </dgm:pt>
    <dgm:pt modelId="{C40B455A-21DF-4372-8B81-4E0F922D6B99}" type="pres">
      <dgm:prSet presAssocID="{C6A890E7-1E3C-46BB-B55C-D5D10F590F4B}" presName="hierChild5" presStyleCnt="0"/>
      <dgm:spPr/>
    </dgm:pt>
    <dgm:pt modelId="{314E5A06-74E2-4C90-82D0-4FBE5B11FA6E}" type="pres">
      <dgm:prSet presAssocID="{F18DB917-7AB4-49DC-840C-5BE14913B16A}" presName="Name37" presStyleLbl="parChTrans1D2" presStyleIdx="4" presStyleCnt="5"/>
      <dgm:spPr/>
      <dgm:t>
        <a:bodyPr/>
        <a:lstStyle/>
        <a:p>
          <a:endParaRPr lang="en-US"/>
        </a:p>
      </dgm:t>
    </dgm:pt>
    <dgm:pt modelId="{4354115D-58AC-48E6-BD1A-09053BDF4614}" type="pres">
      <dgm:prSet presAssocID="{1F6EA3F6-FACF-4F38-BC57-6A21C52F8C91}" presName="hierRoot2" presStyleCnt="0">
        <dgm:presLayoutVars>
          <dgm:hierBranch val="init"/>
        </dgm:presLayoutVars>
      </dgm:prSet>
      <dgm:spPr/>
    </dgm:pt>
    <dgm:pt modelId="{F88ED66B-1214-44B5-A094-C5CCBE21D8E1}" type="pres">
      <dgm:prSet presAssocID="{1F6EA3F6-FACF-4F38-BC57-6A21C52F8C91}" presName="rootComposite" presStyleCnt="0"/>
      <dgm:spPr/>
    </dgm:pt>
    <dgm:pt modelId="{5DEE0FED-431F-450E-8AE4-D174EFFAFB26}" type="pres">
      <dgm:prSet presAssocID="{1F6EA3F6-FACF-4F38-BC57-6A21C52F8C91}" presName="rootText" presStyleLbl="node2" presStyleIdx="4" presStyleCnt="5" custLinFactNeighborX="26933" custLinFactNeighborY="-2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3F48BE-EC9B-4F1D-8E60-ECA07E353060}" type="pres">
      <dgm:prSet presAssocID="{1F6EA3F6-FACF-4F38-BC57-6A21C52F8C91}" presName="rootConnector" presStyleLbl="node2" presStyleIdx="4" presStyleCnt="5"/>
      <dgm:spPr/>
      <dgm:t>
        <a:bodyPr/>
        <a:lstStyle/>
        <a:p>
          <a:endParaRPr lang="en-US"/>
        </a:p>
      </dgm:t>
    </dgm:pt>
    <dgm:pt modelId="{8E88E052-C252-45BD-92EB-FD80FC877074}" type="pres">
      <dgm:prSet presAssocID="{1F6EA3F6-FACF-4F38-BC57-6A21C52F8C91}" presName="hierChild4" presStyleCnt="0"/>
      <dgm:spPr/>
    </dgm:pt>
    <dgm:pt modelId="{39EBB925-BC38-4033-AC3D-EEF7ECAAEF49}" type="pres">
      <dgm:prSet presAssocID="{1F6EA3F6-FACF-4F38-BC57-6A21C52F8C91}" presName="hierChild5" presStyleCnt="0"/>
      <dgm:spPr/>
    </dgm:pt>
    <dgm:pt modelId="{10F67BA4-79A8-49EA-AC56-D9D558502E74}" type="pres">
      <dgm:prSet presAssocID="{C59680AA-8795-43AC-BE67-D96B7F1A10A0}" presName="hierChild3" presStyleCnt="0"/>
      <dgm:spPr/>
    </dgm:pt>
  </dgm:ptLst>
  <dgm:cxnLst>
    <dgm:cxn modelId="{C7D3B4D3-0ECA-4BDD-B213-7F09378E6AA8}" srcId="{C59680AA-8795-43AC-BE67-D96B7F1A10A0}" destId="{EC40C66E-43DC-4997-993D-BEAE0B12ED0A}" srcOrd="1" destOrd="0" parTransId="{38C95B5E-1217-46EB-BE11-C6229EDF8D63}" sibTransId="{AB111E80-9313-4807-923C-A5D06EB57E13}"/>
    <dgm:cxn modelId="{5D4A055F-CDCA-4B0B-9678-2B9BBCC3CA2F}" type="presOf" srcId="{026608F5-DE45-49FA-9863-D51B9CC7FFC8}" destId="{533387C5-356E-462D-A54E-4A779A0ABB95}" srcOrd="0" destOrd="0" presId="urn:microsoft.com/office/officeart/2005/8/layout/orgChart1"/>
    <dgm:cxn modelId="{C8C23A57-1D97-4730-84E8-7FD581B76EF3}" type="presOf" srcId="{1F6EA3F6-FACF-4F38-BC57-6A21C52F8C91}" destId="{5DEE0FED-431F-450E-8AE4-D174EFFAFB26}" srcOrd="0" destOrd="0" presId="urn:microsoft.com/office/officeart/2005/8/layout/orgChart1"/>
    <dgm:cxn modelId="{3923AEFD-0911-44C1-8710-AD0A2391E8A8}" type="presOf" srcId="{1F6EA3F6-FACF-4F38-BC57-6A21C52F8C91}" destId="{4E3F48BE-EC9B-4F1D-8E60-ECA07E353060}" srcOrd="1" destOrd="0" presId="urn:microsoft.com/office/officeart/2005/8/layout/orgChart1"/>
    <dgm:cxn modelId="{0661F8E9-8451-4663-A6FC-520620F2A9FA}" type="presOf" srcId="{C59680AA-8795-43AC-BE67-D96B7F1A10A0}" destId="{C50BA115-7157-42D0-9E3D-BF45737CC3C4}" srcOrd="0" destOrd="0" presId="urn:microsoft.com/office/officeart/2005/8/layout/orgChart1"/>
    <dgm:cxn modelId="{0E275D64-245E-4A33-857F-059387E06CFD}" type="presOf" srcId="{C59680AA-8795-43AC-BE67-D96B7F1A10A0}" destId="{EAB433F5-6ADB-47E3-8D9F-55D51FBC1913}" srcOrd="1" destOrd="0" presId="urn:microsoft.com/office/officeart/2005/8/layout/orgChart1"/>
    <dgm:cxn modelId="{1C2CBEBE-95E7-44AA-8206-5562AE2AFF16}" srcId="{3997225B-E4DD-40AC-93D4-D33D5DFD5305}" destId="{C59680AA-8795-43AC-BE67-D96B7F1A10A0}" srcOrd="0" destOrd="0" parTransId="{F594B27B-407D-4794-A1E3-025B26F6DE14}" sibTransId="{38ACE308-9FE8-43EA-8457-8A60E56BE64F}"/>
    <dgm:cxn modelId="{4A1900BA-8C51-45DC-9BD3-EF9362D89B6C}" srcId="{C59680AA-8795-43AC-BE67-D96B7F1A10A0}" destId="{1F6EA3F6-FACF-4F38-BC57-6A21C52F8C91}" srcOrd="4" destOrd="0" parTransId="{F18DB917-7AB4-49DC-840C-5BE14913B16A}" sibTransId="{52A2FAB7-CD7F-448A-8868-43391C212780}"/>
    <dgm:cxn modelId="{630C0B32-9987-4F90-8602-8895766354AA}" type="presOf" srcId="{EC40C66E-43DC-4997-993D-BEAE0B12ED0A}" destId="{88CA5D55-D8D5-42C5-A439-6DFC86CA9124}" srcOrd="1" destOrd="0" presId="urn:microsoft.com/office/officeart/2005/8/layout/orgChart1"/>
    <dgm:cxn modelId="{C63DEA9A-D4D0-4806-B970-92312F78DD50}" type="presOf" srcId="{1545248F-1AB4-4971-9E5B-214FBE081B31}" destId="{F37A15DB-3615-401A-B566-2527BC6D0E66}" srcOrd="0" destOrd="0" presId="urn:microsoft.com/office/officeart/2005/8/layout/orgChart1"/>
    <dgm:cxn modelId="{4A4F999E-6167-45D7-B634-D6AA058FACC7}" type="presOf" srcId="{63B043F1-08BD-4604-96D7-DBF16AC4F3E8}" destId="{EE350DC1-2D66-4451-8553-8B971D5521FC}" srcOrd="0" destOrd="0" presId="urn:microsoft.com/office/officeart/2005/8/layout/orgChart1"/>
    <dgm:cxn modelId="{346F27C1-CEA3-4D67-9190-87195EBC83D1}" type="presOf" srcId="{C6A890E7-1E3C-46BB-B55C-D5D10F590F4B}" destId="{42F10562-D637-4581-95DC-7A51968F007C}" srcOrd="1" destOrd="0" presId="urn:microsoft.com/office/officeart/2005/8/layout/orgChart1"/>
    <dgm:cxn modelId="{F9DD685D-58FD-4FE6-B654-10FC1F1FC3F1}" type="presOf" srcId="{4DB875DE-ECAA-4CCE-A275-06EC7D543019}" destId="{6299F71F-DB13-458A-84BC-23659609E299}" srcOrd="0" destOrd="0" presId="urn:microsoft.com/office/officeart/2005/8/layout/orgChart1"/>
    <dgm:cxn modelId="{4ABB8F73-DC06-4FDB-A53C-BDBC7CD6445C}" type="presOf" srcId="{C6A890E7-1E3C-46BB-B55C-D5D10F590F4B}" destId="{6C0F2B71-3C2B-470B-986F-AC5FF51AE136}" srcOrd="0" destOrd="0" presId="urn:microsoft.com/office/officeart/2005/8/layout/orgChart1"/>
    <dgm:cxn modelId="{55B29904-D3D9-4FCF-B2F5-1D3875FBCA25}" type="presOf" srcId="{1545248F-1AB4-4971-9E5B-214FBE081B31}" destId="{76867D4C-50E3-46E2-9E4E-3E4021906B70}" srcOrd="1" destOrd="0" presId="urn:microsoft.com/office/officeart/2005/8/layout/orgChart1"/>
    <dgm:cxn modelId="{B36A7D9B-BABE-4BAE-90BA-1FE11DD46BA5}" type="presOf" srcId="{F18DB917-7AB4-49DC-840C-5BE14913B16A}" destId="{314E5A06-74E2-4C90-82D0-4FBE5B11FA6E}" srcOrd="0" destOrd="0" presId="urn:microsoft.com/office/officeart/2005/8/layout/orgChart1"/>
    <dgm:cxn modelId="{469940FE-041E-4B12-BE96-03356E6F719B}" srcId="{C59680AA-8795-43AC-BE67-D96B7F1A10A0}" destId="{C6A890E7-1E3C-46BB-B55C-D5D10F590F4B}" srcOrd="3" destOrd="0" parTransId="{4DB875DE-ECAA-4CCE-A275-06EC7D543019}" sibTransId="{D8808F69-0E37-47B1-A165-5FFB7A65733D}"/>
    <dgm:cxn modelId="{9C78AA3B-B2EA-4BB1-B895-6F359D951FDD}" type="presOf" srcId="{3997225B-E4DD-40AC-93D4-D33D5DFD5305}" destId="{4EDD1352-2439-4FBE-A905-1AC007441593}" srcOrd="0" destOrd="0" presId="urn:microsoft.com/office/officeart/2005/8/layout/orgChart1"/>
    <dgm:cxn modelId="{215E6CE2-2B49-4A25-BEF7-6274928580A1}" srcId="{C59680AA-8795-43AC-BE67-D96B7F1A10A0}" destId="{63B043F1-08BD-4604-96D7-DBF16AC4F3E8}" srcOrd="0" destOrd="0" parTransId="{026608F5-DE45-49FA-9863-D51B9CC7FFC8}" sibTransId="{5046E424-8F12-484A-9423-3BF470EDF2BA}"/>
    <dgm:cxn modelId="{BEE8EF7B-A3A8-4A6A-92A1-8D9A9771BAF6}" type="presOf" srcId="{811CD99B-CF0B-4D7D-89CF-B1395B9E08A9}" destId="{4737ACB4-618D-404A-B403-B4E66C108566}" srcOrd="0" destOrd="0" presId="urn:microsoft.com/office/officeart/2005/8/layout/orgChart1"/>
    <dgm:cxn modelId="{F23EBD08-6646-47D6-B67F-174DE317D79B}" srcId="{C59680AA-8795-43AC-BE67-D96B7F1A10A0}" destId="{1545248F-1AB4-4971-9E5B-214FBE081B31}" srcOrd="2" destOrd="0" parTransId="{811CD99B-CF0B-4D7D-89CF-B1395B9E08A9}" sibTransId="{3C095482-7DFD-4EE7-A8E3-F26869D79295}"/>
    <dgm:cxn modelId="{B092DE31-C0B7-4D7E-86DB-FB790D194F86}" type="presOf" srcId="{38C95B5E-1217-46EB-BE11-C6229EDF8D63}" destId="{5685EEE7-EC5D-41F9-B8E8-8530B3B05E1B}" srcOrd="0" destOrd="0" presId="urn:microsoft.com/office/officeart/2005/8/layout/orgChart1"/>
    <dgm:cxn modelId="{6A48D3A3-5B8B-482A-A372-06411129F59E}" type="presOf" srcId="{63B043F1-08BD-4604-96D7-DBF16AC4F3E8}" destId="{45500639-4837-49BE-B495-9DC96E6A9B04}" srcOrd="1" destOrd="0" presId="urn:microsoft.com/office/officeart/2005/8/layout/orgChart1"/>
    <dgm:cxn modelId="{D401FDD4-553C-499B-8117-9C2BFE89BFB6}" type="presOf" srcId="{EC40C66E-43DC-4997-993D-BEAE0B12ED0A}" destId="{648579CA-FE93-42E4-8D8F-0C81AA80E47C}" srcOrd="0" destOrd="0" presId="urn:microsoft.com/office/officeart/2005/8/layout/orgChart1"/>
    <dgm:cxn modelId="{D6E2CF6E-AA66-4966-B889-B11F559ADAC7}" type="presParOf" srcId="{4EDD1352-2439-4FBE-A905-1AC007441593}" destId="{A667E8D3-3D20-47F4-8733-548283C7EADD}" srcOrd="0" destOrd="0" presId="urn:microsoft.com/office/officeart/2005/8/layout/orgChart1"/>
    <dgm:cxn modelId="{EC06ECEB-6697-425B-9DBC-7C7980E90445}" type="presParOf" srcId="{A667E8D3-3D20-47F4-8733-548283C7EADD}" destId="{F061809B-E112-44DB-9BDE-A1776B7A4BAB}" srcOrd="0" destOrd="0" presId="urn:microsoft.com/office/officeart/2005/8/layout/orgChart1"/>
    <dgm:cxn modelId="{5139718D-9235-451D-B84F-E4A0215E4A42}" type="presParOf" srcId="{F061809B-E112-44DB-9BDE-A1776B7A4BAB}" destId="{C50BA115-7157-42D0-9E3D-BF45737CC3C4}" srcOrd="0" destOrd="0" presId="urn:microsoft.com/office/officeart/2005/8/layout/orgChart1"/>
    <dgm:cxn modelId="{ABBEEA7B-1953-4482-9D27-5FEBE2AB3095}" type="presParOf" srcId="{F061809B-E112-44DB-9BDE-A1776B7A4BAB}" destId="{EAB433F5-6ADB-47E3-8D9F-55D51FBC1913}" srcOrd="1" destOrd="0" presId="urn:microsoft.com/office/officeart/2005/8/layout/orgChart1"/>
    <dgm:cxn modelId="{60612BF7-5D9F-4154-B6E6-F6F638D4650D}" type="presParOf" srcId="{A667E8D3-3D20-47F4-8733-548283C7EADD}" destId="{B0D9B336-8920-4470-9B2B-B51B76722A6B}" srcOrd="1" destOrd="0" presId="urn:microsoft.com/office/officeart/2005/8/layout/orgChart1"/>
    <dgm:cxn modelId="{5AD536FB-F67C-4C66-BA55-3D35E3D73321}" type="presParOf" srcId="{B0D9B336-8920-4470-9B2B-B51B76722A6B}" destId="{533387C5-356E-462D-A54E-4A779A0ABB95}" srcOrd="0" destOrd="0" presId="urn:microsoft.com/office/officeart/2005/8/layout/orgChart1"/>
    <dgm:cxn modelId="{CC4BA111-74A0-4864-88A9-B8B209466727}" type="presParOf" srcId="{B0D9B336-8920-4470-9B2B-B51B76722A6B}" destId="{C7BDBEC0-0DF0-4E61-B012-570D0B9F85F4}" srcOrd="1" destOrd="0" presId="urn:microsoft.com/office/officeart/2005/8/layout/orgChart1"/>
    <dgm:cxn modelId="{8D703C7C-E230-473E-94CB-36E1C8BE9C21}" type="presParOf" srcId="{C7BDBEC0-0DF0-4E61-B012-570D0B9F85F4}" destId="{B4C9CE59-E5E9-4C6A-AD5B-6C6983FB7678}" srcOrd="0" destOrd="0" presId="urn:microsoft.com/office/officeart/2005/8/layout/orgChart1"/>
    <dgm:cxn modelId="{3AD21D56-98ED-4A6C-8992-59A74D8F05FC}" type="presParOf" srcId="{B4C9CE59-E5E9-4C6A-AD5B-6C6983FB7678}" destId="{EE350DC1-2D66-4451-8553-8B971D5521FC}" srcOrd="0" destOrd="0" presId="urn:microsoft.com/office/officeart/2005/8/layout/orgChart1"/>
    <dgm:cxn modelId="{2CB44F89-EFA2-40AF-90EA-54C040269164}" type="presParOf" srcId="{B4C9CE59-E5E9-4C6A-AD5B-6C6983FB7678}" destId="{45500639-4837-49BE-B495-9DC96E6A9B04}" srcOrd="1" destOrd="0" presId="urn:microsoft.com/office/officeart/2005/8/layout/orgChart1"/>
    <dgm:cxn modelId="{A763B64B-772A-436F-AFC0-85098F8902FE}" type="presParOf" srcId="{C7BDBEC0-0DF0-4E61-B012-570D0B9F85F4}" destId="{9A345C0B-A4FF-43B8-A253-701F97C4DE1E}" srcOrd="1" destOrd="0" presId="urn:microsoft.com/office/officeart/2005/8/layout/orgChart1"/>
    <dgm:cxn modelId="{D253675E-6DF0-4090-9D2E-AC01AD1B35CF}" type="presParOf" srcId="{C7BDBEC0-0DF0-4E61-B012-570D0B9F85F4}" destId="{1E3E4102-3FDF-40FA-A56F-A5360A792737}" srcOrd="2" destOrd="0" presId="urn:microsoft.com/office/officeart/2005/8/layout/orgChart1"/>
    <dgm:cxn modelId="{DD862E01-6159-46D4-914D-7B21D046980B}" type="presParOf" srcId="{B0D9B336-8920-4470-9B2B-B51B76722A6B}" destId="{5685EEE7-EC5D-41F9-B8E8-8530B3B05E1B}" srcOrd="2" destOrd="0" presId="urn:microsoft.com/office/officeart/2005/8/layout/orgChart1"/>
    <dgm:cxn modelId="{4D1860B9-4FF5-4BAF-8382-C75C55B63A78}" type="presParOf" srcId="{B0D9B336-8920-4470-9B2B-B51B76722A6B}" destId="{AF599154-4A22-4D2B-BEC6-6E2BC5E7F3D9}" srcOrd="3" destOrd="0" presId="urn:microsoft.com/office/officeart/2005/8/layout/orgChart1"/>
    <dgm:cxn modelId="{59E5F773-41B0-4E4D-8FE1-E742A051964E}" type="presParOf" srcId="{AF599154-4A22-4D2B-BEC6-6E2BC5E7F3D9}" destId="{CC05DF7E-EC12-4FFD-9400-76257A133D73}" srcOrd="0" destOrd="0" presId="urn:microsoft.com/office/officeart/2005/8/layout/orgChart1"/>
    <dgm:cxn modelId="{8BFF7644-8F33-4155-B5BB-9C568575953E}" type="presParOf" srcId="{CC05DF7E-EC12-4FFD-9400-76257A133D73}" destId="{648579CA-FE93-42E4-8D8F-0C81AA80E47C}" srcOrd="0" destOrd="0" presId="urn:microsoft.com/office/officeart/2005/8/layout/orgChart1"/>
    <dgm:cxn modelId="{228FBE1D-25BE-4BF5-AF4E-B8DA2A1C223C}" type="presParOf" srcId="{CC05DF7E-EC12-4FFD-9400-76257A133D73}" destId="{88CA5D55-D8D5-42C5-A439-6DFC86CA9124}" srcOrd="1" destOrd="0" presId="urn:microsoft.com/office/officeart/2005/8/layout/orgChart1"/>
    <dgm:cxn modelId="{1D3F77E3-179C-42C8-B318-5913C5D3019B}" type="presParOf" srcId="{AF599154-4A22-4D2B-BEC6-6E2BC5E7F3D9}" destId="{F72728AF-6621-450E-8DFB-8D7A06421275}" srcOrd="1" destOrd="0" presId="urn:microsoft.com/office/officeart/2005/8/layout/orgChart1"/>
    <dgm:cxn modelId="{6F681D23-8317-43E3-AFDD-F2D82299AA7B}" type="presParOf" srcId="{AF599154-4A22-4D2B-BEC6-6E2BC5E7F3D9}" destId="{C7CBC6C8-ED5E-4642-B0CE-3BB17F1D95CB}" srcOrd="2" destOrd="0" presId="urn:microsoft.com/office/officeart/2005/8/layout/orgChart1"/>
    <dgm:cxn modelId="{746FDEDC-6309-41B5-9110-70A3BCD37446}" type="presParOf" srcId="{B0D9B336-8920-4470-9B2B-B51B76722A6B}" destId="{4737ACB4-618D-404A-B403-B4E66C108566}" srcOrd="4" destOrd="0" presId="urn:microsoft.com/office/officeart/2005/8/layout/orgChart1"/>
    <dgm:cxn modelId="{8B077B65-E9D8-4DB6-AAD7-40A07D2FBC85}" type="presParOf" srcId="{B0D9B336-8920-4470-9B2B-B51B76722A6B}" destId="{6D992404-F8F9-4D08-B232-74258DD02AE9}" srcOrd="5" destOrd="0" presId="urn:microsoft.com/office/officeart/2005/8/layout/orgChart1"/>
    <dgm:cxn modelId="{59A0A3F5-7FFD-4BEC-A2E0-24CD0297EAB8}" type="presParOf" srcId="{6D992404-F8F9-4D08-B232-74258DD02AE9}" destId="{8F61911C-1BA6-412E-8DF0-4ABFC441C4D3}" srcOrd="0" destOrd="0" presId="urn:microsoft.com/office/officeart/2005/8/layout/orgChart1"/>
    <dgm:cxn modelId="{CBB4C637-42BC-4B10-AE04-2D62C67F9F39}" type="presParOf" srcId="{8F61911C-1BA6-412E-8DF0-4ABFC441C4D3}" destId="{F37A15DB-3615-401A-B566-2527BC6D0E66}" srcOrd="0" destOrd="0" presId="urn:microsoft.com/office/officeart/2005/8/layout/orgChart1"/>
    <dgm:cxn modelId="{DCEB5C74-05BF-4834-889B-BB2A95342DDE}" type="presParOf" srcId="{8F61911C-1BA6-412E-8DF0-4ABFC441C4D3}" destId="{76867D4C-50E3-46E2-9E4E-3E4021906B70}" srcOrd="1" destOrd="0" presId="urn:microsoft.com/office/officeart/2005/8/layout/orgChart1"/>
    <dgm:cxn modelId="{1FDD4C6B-22AB-40F5-9EF7-47046003D9E5}" type="presParOf" srcId="{6D992404-F8F9-4D08-B232-74258DD02AE9}" destId="{E3DA2B67-C797-40CF-8424-34CC0B2F6298}" srcOrd="1" destOrd="0" presId="urn:microsoft.com/office/officeart/2005/8/layout/orgChart1"/>
    <dgm:cxn modelId="{72861BD4-E7C5-4262-9284-F664991C3B1D}" type="presParOf" srcId="{6D992404-F8F9-4D08-B232-74258DD02AE9}" destId="{DF65C2D5-5DC9-40AF-B9D3-76FDC051312E}" srcOrd="2" destOrd="0" presId="urn:microsoft.com/office/officeart/2005/8/layout/orgChart1"/>
    <dgm:cxn modelId="{2C86A413-2E56-40CC-9C89-1FCAAB9C32FA}" type="presParOf" srcId="{B0D9B336-8920-4470-9B2B-B51B76722A6B}" destId="{6299F71F-DB13-458A-84BC-23659609E299}" srcOrd="6" destOrd="0" presId="urn:microsoft.com/office/officeart/2005/8/layout/orgChart1"/>
    <dgm:cxn modelId="{435A5302-D468-4A96-BB8B-4F21785505F0}" type="presParOf" srcId="{B0D9B336-8920-4470-9B2B-B51B76722A6B}" destId="{F0362ED5-2B2A-42B5-B323-9B13FC9D34E6}" srcOrd="7" destOrd="0" presId="urn:microsoft.com/office/officeart/2005/8/layout/orgChart1"/>
    <dgm:cxn modelId="{D3C8D107-E365-489E-9D32-628D53EA8465}" type="presParOf" srcId="{F0362ED5-2B2A-42B5-B323-9B13FC9D34E6}" destId="{ECE8BAC9-3BBD-4A7B-B134-B4158B0321FB}" srcOrd="0" destOrd="0" presId="urn:microsoft.com/office/officeart/2005/8/layout/orgChart1"/>
    <dgm:cxn modelId="{E6AF183E-D1C8-4BFA-AE42-74450E908B34}" type="presParOf" srcId="{ECE8BAC9-3BBD-4A7B-B134-B4158B0321FB}" destId="{6C0F2B71-3C2B-470B-986F-AC5FF51AE136}" srcOrd="0" destOrd="0" presId="urn:microsoft.com/office/officeart/2005/8/layout/orgChart1"/>
    <dgm:cxn modelId="{63384B2B-6997-44D5-AF48-D5FCF476EB33}" type="presParOf" srcId="{ECE8BAC9-3BBD-4A7B-B134-B4158B0321FB}" destId="{42F10562-D637-4581-95DC-7A51968F007C}" srcOrd="1" destOrd="0" presId="urn:microsoft.com/office/officeart/2005/8/layout/orgChart1"/>
    <dgm:cxn modelId="{9C58131D-EE8E-4EF6-B86B-71D3F1D34646}" type="presParOf" srcId="{F0362ED5-2B2A-42B5-B323-9B13FC9D34E6}" destId="{E4C062FD-48A4-4678-A9C4-A7F58CBE7404}" srcOrd="1" destOrd="0" presId="urn:microsoft.com/office/officeart/2005/8/layout/orgChart1"/>
    <dgm:cxn modelId="{AD3DDBC4-18B9-448A-A578-3CD7C81705E1}" type="presParOf" srcId="{F0362ED5-2B2A-42B5-B323-9B13FC9D34E6}" destId="{C40B455A-21DF-4372-8B81-4E0F922D6B99}" srcOrd="2" destOrd="0" presId="urn:microsoft.com/office/officeart/2005/8/layout/orgChart1"/>
    <dgm:cxn modelId="{1F1FFBC4-EB6C-4048-B335-EAB2887BD8F3}" type="presParOf" srcId="{B0D9B336-8920-4470-9B2B-B51B76722A6B}" destId="{314E5A06-74E2-4C90-82D0-4FBE5B11FA6E}" srcOrd="8" destOrd="0" presId="urn:microsoft.com/office/officeart/2005/8/layout/orgChart1"/>
    <dgm:cxn modelId="{78EE03DB-4236-4028-84E4-D71D44D087E9}" type="presParOf" srcId="{B0D9B336-8920-4470-9B2B-B51B76722A6B}" destId="{4354115D-58AC-48E6-BD1A-09053BDF4614}" srcOrd="9" destOrd="0" presId="urn:microsoft.com/office/officeart/2005/8/layout/orgChart1"/>
    <dgm:cxn modelId="{2923E05D-A02C-444E-ABC7-DEEC6B3673EF}" type="presParOf" srcId="{4354115D-58AC-48E6-BD1A-09053BDF4614}" destId="{F88ED66B-1214-44B5-A094-C5CCBE21D8E1}" srcOrd="0" destOrd="0" presId="urn:microsoft.com/office/officeart/2005/8/layout/orgChart1"/>
    <dgm:cxn modelId="{158F7769-7378-4BC2-AF08-0B549D56D272}" type="presParOf" srcId="{F88ED66B-1214-44B5-A094-C5CCBE21D8E1}" destId="{5DEE0FED-431F-450E-8AE4-D174EFFAFB26}" srcOrd="0" destOrd="0" presId="urn:microsoft.com/office/officeart/2005/8/layout/orgChart1"/>
    <dgm:cxn modelId="{D598856C-AA9E-44BB-9A28-3DF412AEDA75}" type="presParOf" srcId="{F88ED66B-1214-44B5-A094-C5CCBE21D8E1}" destId="{4E3F48BE-EC9B-4F1D-8E60-ECA07E353060}" srcOrd="1" destOrd="0" presId="urn:microsoft.com/office/officeart/2005/8/layout/orgChart1"/>
    <dgm:cxn modelId="{AF671267-7D30-49F1-9B05-E6D523649DC3}" type="presParOf" srcId="{4354115D-58AC-48E6-BD1A-09053BDF4614}" destId="{8E88E052-C252-45BD-92EB-FD80FC877074}" srcOrd="1" destOrd="0" presId="urn:microsoft.com/office/officeart/2005/8/layout/orgChart1"/>
    <dgm:cxn modelId="{D5757956-4D4E-493B-A620-3580FF832826}" type="presParOf" srcId="{4354115D-58AC-48E6-BD1A-09053BDF4614}" destId="{39EBB925-BC38-4033-AC3D-EEF7ECAAEF49}" srcOrd="2" destOrd="0" presId="urn:microsoft.com/office/officeart/2005/8/layout/orgChart1"/>
    <dgm:cxn modelId="{0AA64F03-E409-4203-9A50-F99E90E00049}" type="presParOf" srcId="{A667E8D3-3D20-47F4-8733-548283C7EADD}" destId="{10F67BA4-79A8-49EA-AC56-D9D558502E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E5A06-74E2-4C90-82D0-4FBE5B11FA6E}">
      <dsp:nvSpPr>
        <dsp:cNvPr id="0" name=""/>
        <dsp:cNvSpPr/>
      </dsp:nvSpPr>
      <dsp:spPr>
        <a:xfrm>
          <a:off x="5162604" y="1091879"/>
          <a:ext cx="3393782" cy="294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239"/>
              </a:lnTo>
              <a:lnTo>
                <a:pt x="3393782" y="126239"/>
              </a:lnTo>
              <a:lnTo>
                <a:pt x="3393782" y="2944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99F71F-DB13-458A-84BC-23659609E299}">
      <dsp:nvSpPr>
        <dsp:cNvPr id="0" name=""/>
        <dsp:cNvSpPr/>
      </dsp:nvSpPr>
      <dsp:spPr>
        <a:xfrm>
          <a:off x="5162604" y="1091879"/>
          <a:ext cx="1638033" cy="298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08"/>
              </a:lnTo>
              <a:lnTo>
                <a:pt x="1638033" y="130108"/>
              </a:lnTo>
              <a:lnTo>
                <a:pt x="1638033" y="2983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7ACB4-618D-404A-B403-B4E66C108566}">
      <dsp:nvSpPr>
        <dsp:cNvPr id="0" name=""/>
        <dsp:cNvSpPr/>
      </dsp:nvSpPr>
      <dsp:spPr>
        <a:xfrm>
          <a:off x="5116644" y="1091879"/>
          <a:ext cx="91440" cy="289180"/>
        </a:xfrm>
        <a:custGeom>
          <a:avLst/>
          <a:gdLst/>
          <a:ahLst/>
          <a:cxnLst/>
          <a:rect l="0" t="0" r="0" b="0"/>
          <a:pathLst>
            <a:path>
              <a:moveTo>
                <a:pt x="45960" y="0"/>
              </a:moveTo>
              <a:lnTo>
                <a:pt x="45960" y="120968"/>
              </a:lnTo>
              <a:lnTo>
                <a:pt x="45720" y="120968"/>
              </a:lnTo>
              <a:lnTo>
                <a:pt x="45720" y="2891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5EEE7-EC5D-41F9-B8E8-8530B3B05E1B}">
      <dsp:nvSpPr>
        <dsp:cNvPr id="0" name=""/>
        <dsp:cNvSpPr/>
      </dsp:nvSpPr>
      <dsp:spPr>
        <a:xfrm>
          <a:off x="3458359" y="1091879"/>
          <a:ext cx="1704245" cy="298063"/>
        </a:xfrm>
        <a:custGeom>
          <a:avLst/>
          <a:gdLst/>
          <a:ahLst/>
          <a:cxnLst/>
          <a:rect l="0" t="0" r="0" b="0"/>
          <a:pathLst>
            <a:path>
              <a:moveTo>
                <a:pt x="1704245" y="0"/>
              </a:moveTo>
              <a:lnTo>
                <a:pt x="1704245" y="129851"/>
              </a:lnTo>
              <a:lnTo>
                <a:pt x="0" y="129851"/>
              </a:lnTo>
              <a:lnTo>
                <a:pt x="0" y="2980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387C5-356E-462D-A54E-4A779A0ABB95}">
      <dsp:nvSpPr>
        <dsp:cNvPr id="0" name=""/>
        <dsp:cNvSpPr/>
      </dsp:nvSpPr>
      <dsp:spPr>
        <a:xfrm>
          <a:off x="1815135" y="1091879"/>
          <a:ext cx="3347469" cy="295444"/>
        </a:xfrm>
        <a:custGeom>
          <a:avLst/>
          <a:gdLst/>
          <a:ahLst/>
          <a:cxnLst/>
          <a:rect l="0" t="0" r="0" b="0"/>
          <a:pathLst>
            <a:path>
              <a:moveTo>
                <a:pt x="3347469" y="0"/>
              </a:moveTo>
              <a:lnTo>
                <a:pt x="3347469" y="127232"/>
              </a:lnTo>
              <a:lnTo>
                <a:pt x="0" y="127232"/>
              </a:lnTo>
              <a:lnTo>
                <a:pt x="0" y="2954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0BA115-7157-42D0-9E3D-BF45737CC3C4}">
      <dsp:nvSpPr>
        <dsp:cNvPr id="0" name=""/>
        <dsp:cNvSpPr/>
      </dsp:nvSpPr>
      <dsp:spPr>
        <a:xfrm>
          <a:off x="3718215" y="290869"/>
          <a:ext cx="2888778" cy="80101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002060"/>
              </a:solidFill>
            </a:rPr>
            <a:t>Fixation Identification Algorithms</a:t>
          </a:r>
          <a:r>
            <a:rPr lang="en-US" sz="1900" kern="1200" baseline="30000" dirty="0">
              <a:solidFill>
                <a:srgbClr val="002060"/>
              </a:solidFill>
            </a:rPr>
            <a:t>[8]</a:t>
          </a:r>
        </a:p>
      </dsp:txBody>
      <dsp:txXfrm>
        <a:off x="3718215" y="290869"/>
        <a:ext cx="2888778" cy="801010"/>
      </dsp:txXfrm>
    </dsp:sp>
    <dsp:sp modelId="{EE350DC1-2D66-4451-8553-8B971D5521FC}">
      <dsp:nvSpPr>
        <dsp:cNvPr id="0" name=""/>
        <dsp:cNvSpPr/>
      </dsp:nvSpPr>
      <dsp:spPr>
        <a:xfrm>
          <a:off x="1014125" y="1387323"/>
          <a:ext cx="1602020" cy="806136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002060"/>
              </a:solidFill>
            </a:rPr>
            <a:t>I-DT (Dispersion Threshold)</a:t>
          </a:r>
        </a:p>
      </dsp:txBody>
      <dsp:txXfrm>
        <a:off x="1014125" y="1387323"/>
        <a:ext cx="1602020" cy="806136"/>
      </dsp:txXfrm>
    </dsp:sp>
    <dsp:sp modelId="{648579CA-FE93-42E4-8D8F-0C81AA80E47C}">
      <dsp:nvSpPr>
        <dsp:cNvPr id="0" name=""/>
        <dsp:cNvSpPr/>
      </dsp:nvSpPr>
      <dsp:spPr>
        <a:xfrm>
          <a:off x="2657349" y="1389943"/>
          <a:ext cx="1602020" cy="80101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002060"/>
              </a:solidFill>
            </a:rPr>
            <a:t>I-VT (Velocity Threshold)</a:t>
          </a:r>
        </a:p>
      </dsp:txBody>
      <dsp:txXfrm>
        <a:off x="2657349" y="1389943"/>
        <a:ext cx="1602020" cy="801010"/>
      </dsp:txXfrm>
    </dsp:sp>
    <dsp:sp modelId="{F37A15DB-3615-401A-B566-2527BC6D0E66}">
      <dsp:nvSpPr>
        <dsp:cNvPr id="0" name=""/>
        <dsp:cNvSpPr/>
      </dsp:nvSpPr>
      <dsp:spPr>
        <a:xfrm>
          <a:off x="4361354" y="1381059"/>
          <a:ext cx="1602020" cy="80101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002060"/>
              </a:solidFill>
            </a:rPr>
            <a:t>I-HMM (Hidden Markov Model)</a:t>
          </a:r>
        </a:p>
      </dsp:txBody>
      <dsp:txXfrm>
        <a:off x="4361354" y="1381059"/>
        <a:ext cx="1602020" cy="801010"/>
      </dsp:txXfrm>
    </dsp:sp>
    <dsp:sp modelId="{6C0F2B71-3C2B-470B-986F-AC5FF51AE136}">
      <dsp:nvSpPr>
        <dsp:cNvPr id="0" name=""/>
        <dsp:cNvSpPr/>
      </dsp:nvSpPr>
      <dsp:spPr>
        <a:xfrm>
          <a:off x="5999628" y="1390199"/>
          <a:ext cx="1602020" cy="80101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002060"/>
              </a:solidFill>
            </a:rPr>
            <a:t>I-MST (Min Spanning Trees)</a:t>
          </a:r>
        </a:p>
      </dsp:txBody>
      <dsp:txXfrm>
        <a:off x="5999628" y="1390199"/>
        <a:ext cx="1602020" cy="801010"/>
      </dsp:txXfrm>
    </dsp:sp>
    <dsp:sp modelId="{5DEE0FED-431F-450E-8AE4-D174EFFAFB26}">
      <dsp:nvSpPr>
        <dsp:cNvPr id="0" name=""/>
        <dsp:cNvSpPr/>
      </dsp:nvSpPr>
      <dsp:spPr>
        <a:xfrm>
          <a:off x="7755376" y="1386330"/>
          <a:ext cx="1602020" cy="80101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002060"/>
              </a:solidFill>
            </a:rPr>
            <a:t>I-AOI (Area of Interest)</a:t>
          </a:r>
        </a:p>
      </dsp:txBody>
      <dsp:txXfrm>
        <a:off x="7755376" y="1386330"/>
        <a:ext cx="1602020" cy="801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4A0FD20-1A37-43DD-B0ED-85752FF3BD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137D294-C9BC-495B-B15C-38F2076403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E8F6D-C48A-4AA2-BE25-1A63B6A96EB3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ADC349-5CE9-47FA-BC8E-CC79DD2B61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08B7E59-F599-4D51-836C-F0C28519AA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C9A65-3393-47E2-87C0-35D7903C8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37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DDAAE-9D08-44C1-941F-3FD45AB02B63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5407E-0954-4E90-ADB9-515C90F7A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41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B923E6-2E14-416E-AE25-3544E70AF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9712E4C-4894-4C8E-BFED-62B563CD3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ABE68B-2A92-4B14-B8E4-E3ABA587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79C-0C46-4566-9391-41CF7D185B2A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A2D3BC-CBD6-43D3-BBF6-E63AE56D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CDB0D2-0E4E-4C80-B24F-8E6E01DF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9586" y="6315074"/>
            <a:ext cx="2743200" cy="365125"/>
          </a:xfrm>
        </p:spPr>
        <p:txBody>
          <a:bodyPr/>
          <a:lstStyle/>
          <a:p>
            <a:fld id="{2FAAAFF4-19DD-42B5-9228-6401BD5EF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7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AE01AF-669B-4473-8A85-C45D0B8F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4D0BD2-31B2-47EA-BC1B-BA7CEC44A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D05042-012E-4E0E-9D79-1A2BF338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72B7F-A0EE-4FBC-A675-D76E0092793D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5F36DC-BE37-4EBA-839E-0B28B35C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79F3D3-3FE4-4BCD-8EF6-9108D084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5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FB0B4C-CFF6-49AF-B232-D183CBD4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7D76BE-EA57-4377-A52A-1F2A306AE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82D6C3-3659-469A-8923-CB23C040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20DD-85DC-47B3-BC5C-FBBE84F02CB3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3D1B40-5A7B-4E89-93E7-05D7B9F3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E347AA-D431-4E9D-8415-39E0E009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4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EBB8B-7409-4A4F-BA91-F07AEEA4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0F95DB-D30C-416A-8468-D5399C4A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041666-20E0-4AB2-891E-E2BF0901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FA520-1BC9-4F11-9E6D-9C6E86F39C30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571D70-5B7C-43E4-B273-E0BAD79A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E17EDD-6D20-4248-9EB1-9EC8E807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6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CDE2B1-DD89-4CD0-BC61-8725222B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27C678-0FAD-4ED3-A7D4-6528E7888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B8DFAA3-9EB2-4B1C-9967-822CD048A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A9B82A-443F-4C1F-98AB-AA1E6A72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FC09C-EAE6-4E20-8EF4-ABD050387C02}" type="datetime1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A9CA060-63B5-40E4-B477-71504DFC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AE807A8-4BF3-46DF-9DD1-A666E49C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4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48B917-D31B-42BF-A354-26DA65F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3A9F1C-1FEE-4B09-8808-14222EFFE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AF01EA-19A2-4EB6-A8E5-D83B37881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93400D6-AD7D-4B02-811D-F6CB6C11A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1DAEDB3-BB97-4F32-BB3C-1148E3DB0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1764D4C-2A4C-4754-9A45-10319345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0FAB2-AF30-40EC-BCF1-C908F2435CA4}" type="datetime1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A37CAEB-EA21-48EF-8040-0A5BD421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1F84C8-C2CB-4D97-A21A-2293F8BE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53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3224DA-DD64-4BB2-9F7A-F5B6EBA5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91124A3-2E54-449A-B45A-8C38BE690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FD84F-9506-42B0-BC0C-776ADA5A5900}" type="datetime1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6B630CC-BEA5-4436-AB1E-3073A3E2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2817E76-4F9D-4B72-B2DA-7903F044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9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0DE7973-EE24-4EF6-AB81-E0D3FA0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763C-249A-4D52-B657-FB5D265EC747}" type="datetime1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8D690FC-7146-49BC-B18C-DF842134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23BC6DC-2B98-4CD6-A38C-B5D44B89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9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D8B15C-E534-4013-9847-68DCDF4A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1A0C28-3B76-4FDF-BEEF-FE3F65BEC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18BC921-8DF9-4796-815C-EFDCFD1D5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7411695-D13C-4669-A4AC-65B6065E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DCC11-9824-48B4-BD8B-B592C9904FC1}" type="datetime1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95E4C6-761B-431F-953D-D27CBA8A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A93423-8C4B-4080-ADFC-F97EC21A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2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C44CD4-7BF2-40AC-AB4F-09F10832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91EE586-EE6D-401A-9BC1-2A9914CB9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E885776-618B-4F6E-A035-0B41BF03E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57E5D25-07EC-4C03-8E3D-B7BE1F4D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8659-9C7E-4588-86CC-D67BA2747570}" type="datetime1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A3BA73F-6F1B-414A-88EB-2176AD20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C323FC9-4CD5-4117-A1AC-2180BE56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4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B563C25-C5C0-40C1-ABD2-AF38CB9D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D82C57-CCEC-427A-86A3-87DE55450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4EE727-31D6-4294-A6AF-22886A569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F4A06-DFA6-4D0C-99A5-24958EFAF7AD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B5ED0F-4161-4CAD-99D0-C4D069F06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72D0EE-3AB1-4DFE-81D5-7EB9D9864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06412" y="63217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002060"/>
                </a:solidFill>
              </a:defRPr>
            </a:lvl1pPr>
          </a:lstStyle>
          <a:p>
            <a:fld id="{2FAAAFF4-19DD-42B5-9228-6401BD5EFB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455E65-D7DD-4A99-B975-D9A1DE252B77}"/>
              </a:ext>
            </a:extLst>
          </p:cNvPr>
          <p:cNvSpPr txBox="1"/>
          <p:nvPr userDrawn="1"/>
        </p:nvSpPr>
        <p:spPr>
          <a:xfrm>
            <a:off x="10966939" y="6346581"/>
            <a:ext cx="51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/47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F8F96CC-4627-4815-9E31-4D3C812537B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8" y="6439642"/>
            <a:ext cx="1553308" cy="2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video" Target="../media/media3.mp4"/><Relationship Id="rId7" Type="http://schemas.openxmlformats.org/officeDocument/2006/relationships/oleObject" Target="../embeddings/oleObject1.bin"/><Relationship Id="rId2" Type="http://schemas.microsoft.com/office/2007/relationships/media" Target="../media/media3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4.wmf"/><Relationship Id="rId4" Type="http://schemas.openxmlformats.org/officeDocument/2006/relationships/slideLayout" Target="../slideLayouts/slideLayout1.xml"/><Relationship Id="rId9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3.png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hart" Target="../charts/chart3.xml"/><Relationship Id="rId7" Type="http://schemas.openxmlformats.org/officeDocument/2006/relationships/image" Target="../media/image6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emoji_u1f4f7.sv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hyperlink" Target="http://ambertrue.deviantart.com/art/Second-vector-in-Inkscape-Trees-31072263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hyperlink" Target="https://commons.wikimedia.org/wiki/File:MUTCD_W3-5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D3EA0971-2A7D-48A8-BB86-798294AEA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38" y="576387"/>
            <a:ext cx="10159537" cy="2242274"/>
          </a:xfrm>
        </p:spPr>
        <p:txBody>
          <a:bodyPr>
            <a:normAutofit fontScale="90000"/>
          </a:bodyPr>
          <a:lstStyle/>
          <a:p>
            <a:r>
              <a:rPr lang="en-US" sz="4000" b="1" cap="small" dirty="0"/>
              <a:t>a study of eye movement patterns for distracted driving</a:t>
            </a:r>
            <a:br>
              <a:rPr lang="en-US" sz="4000" b="1" cap="small" dirty="0"/>
            </a:br>
            <a:r>
              <a:rPr lang="en-US" sz="4000" b="1" cap="small" dirty="0"/>
              <a:t/>
            </a:r>
            <a:br>
              <a:rPr lang="en-US" sz="4000" b="1" cap="small" dirty="0"/>
            </a:br>
            <a:r>
              <a:rPr lang="en-US" sz="3200" b="1" cap="small" dirty="0">
                <a:solidFill>
                  <a:srgbClr val="002060"/>
                </a:solidFill>
              </a:rPr>
              <a:t>Capstone Project – MS in Data Analytics</a:t>
            </a:r>
            <a:r>
              <a:rPr lang="en-US" sz="4000" b="1" cap="small"/>
              <a:t/>
            </a:r>
            <a:br>
              <a:rPr lang="en-US" sz="4000" b="1" cap="small"/>
            </a:br>
            <a:r>
              <a:rPr lang="en-US" sz="3200" b="1" cap="small" smtClean="0">
                <a:solidFill>
                  <a:srgbClr val="002060"/>
                </a:solidFill>
              </a:rPr>
              <a:t>Oct 14</a:t>
            </a:r>
            <a:r>
              <a:rPr lang="en-US" sz="3200" b="1" cap="small" baseline="30000" smtClean="0">
                <a:solidFill>
                  <a:srgbClr val="002060"/>
                </a:solidFill>
              </a:rPr>
              <a:t>th</a:t>
            </a:r>
            <a:r>
              <a:rPr lang="en-US" sz="3200" b="1" cap="small" dirty="0">
                <a:solidFill>
                  <a:srgbClr val="002060"/>
                </a:solidFill>
              </a:rPr>
              <a:t>, 2017</a:t>
            </a:r>
            <a:endParaRPr lang="en-US" sz="4000" cap="small" dirty="0">
              <a:solidFill>
                <a:srgbClr val="00206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03E0DE8B-E391-400A-85F5-DB39FDFC3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138" y="4732120"/>
            <a:ext cx="5397612" cy="1876241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Shantanu Neema</a:t>
            </a:r>
          </a:p>
          <a:p>
            <a:pPr algn="l"/>
            <a:r>
              <a:rPr lang="en-US" sz="3200" dirty="0"/>
              <a:t>Neha Dhaliwal</a:t>
            </a:r>
          </a:p>
          <a:p>
            <a:pPr algn="l"/>
            <a:r>
              <a:rPr lang="en-US" sz="3200" dirty="0"/>
              <a:t>Advisor: Dr. </a:t>
            </a:r>
            <a:r>
              <a:rPr lang="en-US" sz="3200" dirty="0" err="1"/>
              <a:t>Dvijesh</a:t>
            </a:r>
            <a:r>
              <a:rPr lang="en-US" sz="3200" dirty="0"/>
              <a:t> </a:t>
            </a:r>
            <a:r>
              <a:rPr lang="en-US" sz="3200" dirty="0" err="1"/>
              <a:t>Shastri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6A67297-65F2-4E76-AC5F-781F1B21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17" y="3515557"/>
            <a:ext cx="5253740" cy="274945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78B33A3-F6B6-4984-8364-2385923E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671A7F-8F8C-4143-9CDE-243A9DE49109}"/>
              </a:ext>
            </a:extLst>
          </p:cNvPr>
          <p:cNvSpPr/>
          <p:nvPr/>
        </p:nvSpPr>
        <p:spPr>
          <a:xfrm>
            <a:off x="10660828" y="6315074"/>
            <a:ext cx="882127" cy="3651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1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642108" y="1591541"/>
          <a:ext cx="7148484" cy="4055110"/>
        </p:xfrm>
        <a:graphic>
          <a:graphicData uri="http://schemas.openxmlformats.org/drawingml/2006/table">
            <a:tbl>
              <a:tblPr/>
              <a:tblGrid>
                <a:gridCol w="975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69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78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278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Drive Type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Delivery Method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Secondary Activity*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Section I (~160 sec)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Section II (~160 sec)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22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Cognitive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Experimenter asked questions</a:t>
                      </a:r>
                    </a:p>
                  </a:txBody>
                  <a:tcPr marL="12700" marR="12700" marT="1270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Analytical Questions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How will you spell 'Simultaneously'?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What are the differences between College Station and Houston?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Why is Texas hotter than California?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What are the differences between a cat and a dog?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Mathematical Questions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What is sum of 74 and 78?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What is 3 times 36?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what is 4 times 70?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what is 54 plus 23?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22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Emotional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Emotional Questions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Do you have children?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How a baby cry makes you feel?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At any time did you find yourself angry and realized it was your fault?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What is the little white lie you told someone?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Emotional Questions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Have you been to Asia before?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Do you like hamburgers?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Do you have a bank account?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What makes you most sad?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Sensorimotor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 message on smartphone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Reply with a copy of word sent to participant as a text message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Reply with a copy of word sent to participant as a text message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12401"/>
            <a:ext cx="10086332" cy="518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rgbClr val="002060"/>
                </a:solidFill>
              </a:rPr>
              <a:t>Secondary Activity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22F70F-5959-4FB2-BA43-9C775B0E48A7}"/>
              </a:ext>
            </a:extLst>
          </p:cNvPr>
          <p:cNvSpPr txBox="1"/>
          <p:nvPr/>
        </p:nvSpPr>
        <p:spPr>
          <a:xfrm>
            <a:off x="3759993" y="6334124"/>
            <a:ext cx="486022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*Random switch between Section I and Section II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Source: http://subjectbook.times.uh.edu/showStudySkipTop/23#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F07740A-694A-40B9-91BA-489C7B6A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10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C1B4EB4-2020-4E71-88CC-B993060D64C1}"/>
              </a:ext>
            </a:extLst>
          </p:cNvPr>
          <p:cNvSpPr/>
          <p:nvPr/>
        </p:nvSpPr>
        <p:spPr>
          <a:xfrm>
            <a:off x="2636678" y="1972637"/>
            <a:ext cx="7153914" cy="234251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C8338DD-8396-4FF8-AE58-52612B3012D0}"/>
              </a:ext>
            </a:extLst>
          </p:cNvPr>
          <p:cNvSpPr/>
          <p:nvPr/>
        </p:nvSpPr>
        <p:spPr>
          <a:xfrm>
            <a:off x="2636678" y="2182230"/>
            <a:ext cx="7166245" cy="1423539"/>
          </a:xfrm>
          <a:prstGeom prst="rect">
            <a:avLst/>
          </a:prstGeom>
          <a:solidFill>
            <a:srgbClr val="EA5E4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C2A1AD0-154D-4DB9-A207-05D4F967D4AE}"/>
              </a:ext>
            </a:extLst>
          </p:cNvPr>
          <p:cNvSpPr/>
          <p:nvPr/>
        </p:nvSpPr>
        <p:spPr>
          <a:xfrm>
            <a:off x="2636678" y="3600065"/>
            <a:ext cx="7166245" cy="1442492"/>
          </a:xfrm>
          <a:prstGeom prst="rect">
            <a:avLst/>
          </a:prstGeom>
          <a:solidFill>
            <a:srgbClr val="EA5E4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A841994-90AA-4D3B-ABA2-469A90EFF21A}"/>
              </a:ext>
            </a:extLst>
          </p:cNvPr>
          <p:cNvSpPr/>
          <p:nvPr/>
        </p:nvSpPr>
        <p:spPr>
          <a:xfrm>
            <a:off x="2636678" y="5030227"/>
            <a:ext cx="7166245" cy="605449"/>
          </a:xfrm>
          <a:prstGeom prst="rect">
            <a:avLst/>
          </a:prstGeom>
          <a:solidFill>
            <a:srgbClr val="EA5E4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13" grpId="0" animBg="1"/>
      <p:bldP spid="13" grpId="1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BE31AF3-9451-4F89-976F-47E77E95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54" y="1557083"/>
            <a:ext cx="10159884" cy="47859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94804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Roadmap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A8E5A3-7ECF-4A81-94F8-29D6796ACF08}"/>
              </a:ext>
            </a:extLst>
          </p:cNvPr>
          <p:cNvSpPr txBox="1"/>
          <p:nvPr/>
        </p:nvSpPr>
        <p:spPr>
          <a:xfrm>
            <a:off x="1888539" y="1561950"/>
            <a:ext cx="146304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ACCB71-9948-468D-A154-26C1813D026A}"/>
              </a:ext>
            </a:extLst>
          </p:cNvPr>
          <p:cNvSpPr txBox="1"/>
          <p:nvPr/>
        </p:nvSpPr>
        <p:spPr>
          <a:xfrm>
            <a:off x="4267772" y="2351961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Experimental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80C3D9-D85B-4D49-B67C-EEC4993B6CD4}"/>
              </a:ext>
            </a:extLst>
          </p:cNvPr>
          <p:cNvSpPr txBox="1"/>
          <p:nvPr/>
        </p:nvSpPr>
        <p:spPr>
          <a:xfrm>
            <a:off x="3365922" y="3816698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5853DE2-4C85-41E1-B3B8-9D351890B3E8}"/>
              </a:ext>
            </a:extLst>
          </p:cNvPr>
          <p:cNvSpPr txBox="1"/>
          <p:nvPr/>
        </p:nvSpPr>
        <p:spPr>
          <a:xfrm>
            <a:off x="6251542" y="3249451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A47DAF4-E17C-43D6-A5D6-9BBAEEC9D34F}"/>
              </a:ext>
            </a:extLst>
          </p:cNvPr>
          <p:cNvSpPr txBox="1"/>
          <p:nvPr/>
        </p:nvSpPr>
        <p:spPr>
          <a:xfrm>
            <a:off x="8696113" y="4019193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Experimental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CC4EDC-6BAC-4864-B779-64D82BBC300B}"/>
              </a:ext>
            </a:extLst>
          </p:cNvPr>
          <p:cNvSpPr txBox="1"/>
          <p:nvPr/>
        </p:nvSpPr>
        <p:spPr>
          <a:xfrm>
            <a:off x="7660792" y="5462511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758A5C-9F61-4374-97B2-DC132B8DB5BC}"/>
              </a:ext>
            </a:extLst>
          </p:cNvPr>
          <p:cNvSpPr txBox="1"/>
          <p:nvPr/>
        </p:nvSpPr>
        <p:spPr>
          <a:xfrm>
            <a:off x="3360873" y="3819171"/>
            <a:ext cx="1463040" cy="64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Data Preprocessing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0A741D1E-546B-4714-BF87-7F8D58AB4714}"/>
              </a:ext>
            </a:extLst>
          </p:cNvPr>
          <p:cNvSpPr/>
          <p:nvPr/>
        </p:nvSpPr>
        <p:spPr>
          <a:xfrm>
            <a:off x="2881267" y="5193604"/>
            <a:ext cx="2422253" cy="7093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restructuring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CBCCC63-987A-4655-BF83-5B5C50849AAB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4092393" y="4459251"/>
            <a:ext cx="1" cy="734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11CB297-7E66-4F5C-8B8E-7BFF2E1F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2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19572"/>
            <a:ext cx="10086332" cy="518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rgbClr val="002060"/>
                </a:solidFill>
              </a:rPr>
              <a:t>Data Collection and Data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75C78A-9921-4840-8F3E-836A5FD288CC}"/>
              </a:ext>
            </a:extLst>
          </p:cNvPr>
          <p:cNvSpPr txBox="1"/>
          <p:nvPr/>
        </p:nvSpPr>
        <p:spPr>
          <a:xfrm>
            <a:off x="1013117" y="1924628"/>
            <a:ext cx="10129669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Data collected at Texas A &amp; M Transportation Institute</a:t>
            </a:r>
          </a:p>
          <a:p>
            <a:r>
              <a:rPr lang="en-US" sz="2400" dirty="0"/>
              <a:t>Using simulator developed by Realtime Technologies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Data is made available by Computational Physiology Laboratory</a:t>
            </a:r>
            <a:endParaRPr lang="en-US" sz="2400" baseline="30000" dirty="0"/>
          </a:p>
          <a:p>
            <a:r>
              <a:rPr lang="en-US" sz="2400" dirty="0"/>
              <a:t>(www.cpl.uh.edu)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F07740A-694A-40B9-91BA-489C7B6A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4EB3DE-3156-4076-B92C-61E869BE8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90" y="1832115"/>
            <a:ext cx="2659926" cy="64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F4B4E02-1CF9-452F-95CF-2D564D434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96" y="3182812"/>
            <a:ext cx="1856734" cy="1057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3EE2A6-2A24-46D3-A24E-7718BB1F74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609" y="3502645"/>
            <a:ext cx="542382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47D51B0-D90C-4CB4-9522-7303B74540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376" y="2027837"/>
            <a:ext cx="558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3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15A5E482-5A9A-47EE-A9FB-8FCB4750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17" y="4679658"/>
            <a:ext cx="7199774" cy="118872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03B624DD-BAB4-4C72-A793-EE2364A56B0D}"/>
              </a:ext>
            </a:extLst>
          </p:cNvPr>
          <p:cNvSpPr/>
          <p:nvPr/>
        </p:nvSpPr>
        <p:spPr>
          <a:xfrm>
            <a:off x="1733671" y="4672223"/>
            <a:ext cx="2749373" cy="1325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1456737-D67A-4604-88F7-C56C5FFC155E}"/>
              </a:ext>
            </a:extLst>
          </p:cNvPr>
          <p:cNvSpPr/>
          <p:nvPr/>
        </p:nvSpPr>
        <p:spPr>
          <a:xfrm>
            <a:off x="6929109" y="1190278"/>
            <a:ext cx="4269194" cy="2218804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Driving performance data (42 Hz)</a:t>
            </a: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rgbClr val="002060"/>
                </a:solidFill>
              </a:rPr>
              <a:t> </a:t>
            </a:r>
          </a:p>
          <a:p>
            <a:r>
              <a:rPr lang="en-US" sz="1200" b="1" dirty="0">
                <a:solidFill>
                  <a:srgbClr val="002060"/>
                </a:solidFill>
              </a:rPr>
              <a:t> 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AA7AD93-632C-46AD-8AD5-B0A7A3C1D9FB}"/>
              </a:ext>
            </a:extLst>
          </p:cNvPr>
          <p:cNvSpPr/>
          <p:nvPr/>
        </p:nvSpPr>
        <p:spPr>
          <a:xfrm>
            <a:off x="3293638" y="1190277"/>
            <a:ext cx="3585211" cy="2106967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Eye gaze data (60 Hz)</a:t>
            </a: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  <a:p>
            <a:pPr algn="ctr"/>
            <a:endParaRPr lang="en-US" sz="1600" b="1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1950" y="609958"/>
            <a:ext cx="6161092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Data Restructuring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B6B4D2B0-1280-4030-8864-DA3B815867F9}"/>
              </a:ext>
            </a:extLst>
          </p:cNvPr>
          <p:cNvSpPr txBox="1"/>
          <p:nvPr/>
        </p:nvSpPr>
        <p:spPr>
          <a:xfrm>
            <a:off x="1051950" y="6049464"/>
            <a:ext cx="96101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Total number of rows = 60 </a:t>
            </a:r>
            <a:r>
              <a:rPr lang="en-US" sz="2400" dirty="0" err="1"/>
              <a:t>sps</a:t>
            </a:r>
            <a:r>
              <a:rPr lang="en-US" sz="2400" dirty="0"/>
              <a:t> x 760 s x 4 sessions x 26 participants ≈ 4.74M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0D8BFA9-A653-49F1-A4E2-0EE51C44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13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0B99E938-3081-4A30-97A7-2BBB0299C105}"/>
              </a:ext>
            </a:extLst>
          </p:cNvPr>
          <p:cNvSpPr/>
          <p:nvPr/>
        </p:nvSpPr>
        <p:spPr>
          <a:xfrm>
            <a:off x="1030599" y="1185575"/>
            <a:ext cx="2186824" cy="3322993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Stimulus onset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12592196-6F95-45BE-8DC3-BF405829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51" y="1503761"/>
            <a:ext cx="1312854" cy="100230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7509AA0C-9FBD-4C9D-80C6-1F5F4290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51" y="1656161"/>
            <a:ext cx="1312854" cy="1002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E60A783E-E0A4-4131-AE75-3B1B22458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751" y="1808561"/>
            <a:ext cx="1312854" cy="1002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A5AF038-5504-45FB-92DC-A5BF6C2C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595" y="1506465"/>
            <a:ext cx="3379101" cy="11887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437BF66C-AAB9-4FD1-9DF1-F470EC75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95" y="1658865"/>
            <a:ext cx="3379101" cy="11887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AE89ABAB-DAB5-4806-A26B-4889E842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395" y="1811265"/>
            <a:ext cx="3379101" cy="11887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974DCB59-6038-4906-A0AC-95DFF3F5E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95" y="1963665"/>
            <a:ext cx="3379101" cy="11887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725868EA-A794-46B8-B750-58E2B69EF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749" y="1509153"/>
            <a:ext cx="2818255" cy="118872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55CC21CD-7768-4E76-BEA7-44FA53499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149" y="1661553"/>
            <a:ext cx="2818255" cy="11887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2B2C80C0-D6A9-46C0-8693-8ECB39064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49" y="1813953"/>
            <a:ext cx="2818255" cy="11887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07CCB9E1-95EB-4577-9D4C-DFA970566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949" y="1966353"/>
            <a:ext cx="2818255" cy="118872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7C781CAD-F4A3-453E-9C80-445BDF3622A8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5367077" y="3155073"/>
            <a:ext cx="400677" cy="151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F917529E-AB05-44EB-896B-5BCDE7EBD4ED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2373178" y="2810865"/>
            <a:ext cx="1678191" cy="186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14BFF1BC-7209-42DC-B7F9-3067E8EF38F8}"/>
              </a:ext>
            </a:extLst>
          </p:cNvPr>
          <p:cNvSpPr txBox="1"/>
          <p:nvPr/>
        </p:nvSpPr>
        <p:spPr>
          <a:xfrm>
            <a:off x="4732293" y="3778206"/>
            <a:ext cx="163606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Replace 0 by ‘NA’</a:t>
            </a:r>
            <a:endParaRPr lang="en-US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F683ACA0-FFC8-497A-82A3-FC39CA025BBA}"/>
              </a:ext>
            </a:extLst>
          </p:cNvPr>
          <p:cNvSpPr txBox="1"/>
          <p:nvPr/>
        </p:nvSpPr>
        <p:spPr>
          <a:xfrm>
            <a:off x="2475606" y="3734634"/>
            <a:ext cx="163606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Label Stimuli</a:t>
            </a:r>
            <a:endParaRPr lang="en-US" b="1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9C7F94D1-E12C-4FA9-AE54-D00456876521}"/>
              </a:ext>
            </a:extLst>
          </p:cNvPr>
          <p:cNvSpPr/>
          <p:nvPr/>
        </p:nvSpPr>
        <p:spPr>
          <a:xfrm>
            <a:off x="4483044" y="4661287"/>
            <a:ext cx="2613321" cy="133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01A10235-C60D-495C-B658-9F75259C3E04}"/>
              </a:ext>
            </a:extLst>
          </p:cNvPr>
          <p:cNvSpPr/>
          <p:nvPr/>
        </p:nvSpPr>
        <p:spPr>
          <a:xfrm>
            <a:off x="7096366" y="4661286"/>
            <a:ext cx="3683873" cy="1318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3CE16D16-77CF-4719-B76C-7602C752118C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8691824" y="3152385"/>
            <a:ext cx="710522" cy="152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D1B10432-F1DF-4EB1-9646-FA26681112A1}"/>
              </a:ext>
            </a:extLst>
          </p:cNvPr>
          <p:cNvSpPr txBox="1"/>
          <p:nvPr/>
        </p:nvSpPr>
        <p:spPr>
          <a:xfrm>
            <a:off x="8245674" y="3670485"/>
            <a:ext cx="163606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42 Hz to 60 Hz</a:t>
            </a:r>
          </a:p>
          <a:p>
            <a:pPr algn="ctr"/>
            <a:r>
              <a:rPr lang="en-US" sz="1400" b="1" dirty="0"/>
              <a:t>(Linear interpolation)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645044" y="1898664"/>
            <a:ext cx="591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1">
                    <a:lumMod val="75000"/>
                  </a:schemeClr>
                </a:solidFill>
              </a:rPr>
              <a:t>Normal</a:t>
            </a:r>
            <a:endParaRPr 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01505" y="1755168"/>
            <a:ext cx="6860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E64322"/>
                </a:solidFill>
              </a:rPr>
              <a:t>Cognitive</a:t>
            </a:r>
            <a:endParaRPr lang="en-US" sz="1000" b="1" dirty="0">
              <a:solidFill>
                <a:srgbClr val="E6432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53536" y="1607221"/>
            <a:ext cx="6737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6600"/>
                </a:solidFill>
              </a:rPr>
              <a:t>Emotional</a:t>
            </a:r>
            <a:endParaRPr lang="en-US" sz="1000" b="1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93237" y="1459272"/>
            <a:ext cx="591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Texting</a:t>
            </a:r>
            <a:endParaRPr lang="en-US" sz="1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00935" y="1890787"/>
            <a:ext cx="591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1">
                    <a:lumMod val="75000"/>
                  </a:schemeClr>
                </a:solidFill>
              </a:rPr>
              <a:t>Normal</a:t>
            </a:r>
            <a:endParaRPr 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45065" y="1747291"/>
            <a:ext cx="6860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E64322"/>
                </a:solidFill>
              </a:rPr>
              <a:t>Cognitive</a:t>
            </a:r>
            <a:endParaRPr lang="en-US" sz="1000" b="1" dirty="0">
              <a:solidFill>
                <a:srgbClr val="E6432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84765" y="1599344"/>
            <a:ext cx="6737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6600"/>
                </a:solidFill>
              </a:rPr>
              <a:t>Emotional</a:t>
            </a:r>
            <a:endParaRPr lang="en-US" sz="1000" b="1" dirty="0">
              <a:solidFill>
                <a:srgbClr val="FF66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61459" y="1451395"/>
            <a:ext cx="591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Texting</a:t>
            </a:r>
            <a:endParaRPr lang="en-US" sz="1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426889" y="2228122"/>
            <a:ext cx="6860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E64322"/>
                </a:solidFill>
              </a:rPr>
              <a:t>Cognitive</a:t>
            </a:r>
            <a:endParaRPr lang="en-US" sz="1000" b="1" dirty="0">
              <a:solidFill>
                <a:srgbClr val="E6432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1278920" y="2104833"/>
            <a:ext cx="6737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6600"/>
                </a:solidFill>
              </a:rPr>
              <a:t>Emotional</a:t>
            </a:r>
            <a:endParaRPr lang="en-US" sz="1000" b="1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1167945" y="1956884"/>
            <a:ext cx="591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Texting</a:t>
            </a:r>
            <a:endParaRPr lang="en-US" sz="1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9" grpId="0"/>
      <p:bldP spid="80" grpId="0" animBg="1"/>
      <p:bldP spid="81" grpId="0" animBg="1"/>
      <p:bldP spid="83" grpId="0" animBg="1"/>
      <p:bldP spid="85" grpId="0" animBg="1"/>
      <p:bldP spid="8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BE31AF3-9451-4F89-976F-47E77E95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54" y="1557083"/>
            <a:ext cx="10159884" cy="47859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94804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Roadmap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A8E5A3-7ECF-4A81-94F8-29D6796ACF08}"/>
              </a:ext>
            </a:extLst>
          </p:cNvPr>
          <p:cNvSpPr txBox="1"/>
          <p:nvPr/>
        </p:nvSpPr>
        <p:spPr>
          <a:xfrm>
            <a:off x="1888539" y="1561950"/>
            <a:ext cx="146304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ACCB71-9948-468D-A154-26C1813D026A}"/>
              </a:ext>
            </a:extLst>
          </p:cNvPr>
          <p:cNvSpPr txBox="1"/>
          <p:nvPr/>
        </p:nvSpPr>
        <p:spPr>
          <a:xfrm>
            <a:off x="4267772" y="2351961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Experimental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80C3D9-D85B-4D49-B67C-EEC4993B6CD4}"/>
              </a:ext>
            </a:extLst>
          </p:cNvPr>
          <p:cNvSpPr txBox="1"/>
          <p:nvPr/>
        </p:nvSpPr>
        <p:spPr>
          <a:xfrm>
            <a:off x="3365922" y="3816698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5853DE2-4C85-41E1-B3B8-9D351890B3E8}"/>
              </a:ext>
            </a:extLst>
          </p:cNvPr>
          <p:cNvSpPr txBox="1"/>
          <p:nvPr/>
        </p:nvSpPr>
        <p:spPr>
          <a:xfrm>
            <a:off x="6251542" y="3249451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A47DAF4-E17C-43D6-A5D6-9BBAEEC9D34F}"/>
              </a:ext>
            </a:extLst>
          </p:cNvPr>
          <p:cNvSpPr txBox="1"/>
          <p:nvPr/>
        </p:nvSpPr>
        <p:spPr>
          <a:xfrm>
            <a:off x="8696113" y="4019193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Experimental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CC4EDC-6BAC-4864-B779-64D82BBC300B}"/>
              </a:ext>
            </a:extLst>
          </p:cNvPr>
          <p:cNvSpPr txBox="1"/>
          <p:nvPr/>
        </p:nvSpPr>
        <p:spPr>
          <a:xfrm>
            <a:off x="7660792" y="5462511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758A5C-9F61-4374-97B2-DC132B8DB5BC}"/>
              </a:ext>
            </a:extLst>
          </p:cNvPr>
          <p:cNvSpPr txBox="1"/>
          <p:nvPr/>
        </p:nvSpPr>
        <p:spPr>
          <a:xfrm>
            <a:off x="6251058" y="3250860"/>
            <a:ext cx="1463040" cy="64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Methodology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0A741D1E-546B-4714-BF87-7F8D58AB4714}"/>
              </a:ext>
            </a:extLst>
          </p:cNvPr>
          <p:cNvSpPr/>
          <p:nvPr/>
        </p:nvSpPr>
        <p:spPr>
          <a:xfrm>
            <a:off x="7912705" y="1434845"/>
            <a:ext cx="2536220" cy="9765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Define key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down-sampling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xmlns="" id="{25CA39AA-A6B7-4606-ABB5-961DFE1AC3F3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>
          <a:xfrm flipV="1">
            <a:off x="7714098" y="2411412"/>
            <a:ext cx="1466717" cy="11594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3CED113-C112-40AB-923E-72B788C3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8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1">
            <a:hlinkClick r:id="" action="ppaction://media"/>
            <a:extLst>
              <a:ext uri="{FF2B5EF4-FFF2-40B4-BE49-F238E27FC236}">
                <a16:creationId xmlns:a16="http://schemas.microsoft.com/office/drawing/2014/main" xmlns="" id="{1BD8A17C-AD59-4414-8049-402FEA6F1E2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4133" y="1213111"/>
            <a:ext cx="4766642" cy="345048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629694"/>
            <a:ext cx="6520900" cy="50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Eye Movement Parameters (1/2)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E1C01ED-9AE3-4C45-BABC-DEB90F5A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589" y="1144736"/>
            <a:ext cx="10159537" cy="476220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cap="small" dirty="0"/>
              <a:t/>
            </a:r>
            <a:br>
              <a:rPr lang="en-US" sz="4000" b="1" cap="small" dirty="0"/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26C6119-9602-46D0-834A-37A10FCFD886}"/>
              </a:ext>
            </a:extLst>
          </p:cNvPr>
          <p:cNvSpPr txBox="1"/>
          <p:nvPr/>
        </p:nvSpPr>
        <p:spPr>
          <a:xfrm>
            <a:off x="1737211" y="4737112"/>
            <a:ext cx="4308482" cy="23544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Fixations: </a:t>
            </a:r>
            <a:r>
              <a:rPr lang="en-US" dirty="0"/>
              <a:t>An aggregation of gaze points based on aggregation area</a:t>
            </a:r>
          </a:p>
          <a:p>
            <a:endParaRPr lang="en-US" sz="900" dirty="0"/>
          </a:p>
          <a:p>
            <a:r>
              <a:rPr lang="en-US" dirty="0"/>
              <a:t>Features from fixations: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Gaze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Fixation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Fixation count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23ABC30-1212-4A14-A9F2-413077A00944}"/>
              </a:ext>
            </a:extLst>
          </p:cNvPr>
          <p:cNvSpPr txBox="1"/>
          <p:nvPr/>
        </p:nvSpPr>
        <p:spPr>
          <a:xfrm>
            <a:off x="6406138" y="4724501"/>
            <a:ext cx="4502380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Saccades: </a:t>
            </a:r>
            <a:r>
              <a:rPr lang="en-US" dirty="0"/>
              <a:t>A rapid eye movement from one fixation to the other</a:t>
            </a:r>
          </a:p>
          <a:p>
            <a:endParaRPr lang="en-US" sz="900" dirty="0"/>
          </a:p>
          <a:p>
            <a:r>
              <a:rPr lang="en-US" dirty="0"/>
              <a:t>Features from saccades: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Saccadic 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Saccade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09182FC-D904-4DA1-86B6-96897EF7D7F5}"/>
              </a:ext>
            </a:extLst>
          </p:cNvPr>
          <p:cNvSpPr txBox="1"/>
          <p:nvPr/>
        </p:nvSpPr>
        <p:spPr>
          <a:xfrm>
            <a:off x="6834404" y="2312802"/>
            <a:ext cx="7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(X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,Y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F88E78-7916-4A6B-8BF9-7A31BF646CF7}"/>
              </a:ext>
            </a:extLst>
          </p:cNvPr>
          <p:cNvSpPr txBox="1"/>
          <p:nvPr/>
        </p:nvSpPr>
        <p:spPr>
          <a:xfrm>
            <a:off x="4730146" y="1373172"/>
            <a:ext cx="7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(X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,Y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AB38FDEF-67BA-4D0D-A455-0598D6A3DA5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507480" y="2482079"/>
            <a:ext cx="326924" cy="254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AC9478A1-A25A-4E8C-90C0-57390885DA2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09110" y="1542449"/>
            <a:ext cx="421036" cy="145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AD7324E9-6782-4A65-B8FB-339EF648EE51}"/>
              </a:ext>
            </a:extLst>
          </p:cNvPr>
          <p:cNvCxnSpPr/>
          <p:nvPr/>
        </p:nvCxnSpPr>
        <p:spPr>
          <a:xfrm flipH="1">
            <a:off x="4074160" y="1711726"/>
            <a:ext cx="234950" cy="26618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93152B61-DD75-414B-8CF9-31FF311DE21F}"/>
              </a:ext>
            </a:extLst>
          </p:cNvPr>
          <p:cNvCxnSpPr/>
          <p:nvPr/>
        </p:nvCxnSpPr>
        <p:spPr>
          <a:xfrm flipH="1">
            <a:off x="6226542" y="2793877"/>
            <a:ext cx="234950" cy="26618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21BC4A2A-7CE0-4E45-85C9-EA71D0334C0B}"/>
              </a:ext>
            </a:extLst>
          </p:cNvPr>
          <p:cNvCxnSpPr>
            <a:cxnSpLocks/>
          </p:cNvCxnSpPr>
          <p:nvPr/>
        </p:nvCxnSpPr>
        <p:spPr>
          <a:xfrm>
            <a:off x="4191635" y="1848628"/>
            <a:ext cx="2152382" cy="1082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ED315CE8-EDFE-4554-B690-C07A3C70F4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11" y="4051421"/>
            <a:ext cx="589895" cy="589895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3A2A51D-72AB-49E2-8476-82BA2256BE57}"/>
              </a:ext>
            </a:extLst>
          </p:cNvPr>
          <p:cNvCxnSpPr>
            <a:cxnSpLocks/>
          </p:cNvCxnSpPr>
          <p:nvPr/>
        </p:nvCxnSpPr>
        <p:spPr>
          <a:xfrm flipH="1">
            <a:off x="2039254" y="2810499"/>
            <a:ext cx="4403488" cy="1526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5CF6067D-ED9B-4DDF-957D-44734CD3C6C8}"/>
              </a:ext>
            </a:extLst>
          </p:cNvPr>
          <p:cNvCxnSpPr>
            <a:cxnSpLocks/>
          </p:cNvCxnSpPr>
          <p:nvPr/>
        </p:nvCxnSpPr>
        <p:spPr>
          <a:xfrm flipH="1">
            <a:off x="2039253" y="1682594"/>
            <a:ext cx="2301711" cy="2656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xmlns="" id="{585177F7-A441-4383-94B1-7BF1A52C82AD}"/>
              </a:ext>
            </a:extLst>
          </p:cNvPr>
          <p:cNvSpPr/>
          <p:nvPr/>
        </p:nvSpPr>
        <p:spPr>
          <a:xfrm>
            <a:off x="2176758" y="4009970"/>
            <a:ext cx="309562" cy="32847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843F775-7356-403E-8CD2-B2540C382F25}"/>
              </a:ext>
            </a:extLst>
          </p:cNvPr>
          <p:cNvSpPr txBox="1"/>
          <p:nvPr/>
        </p:nvSpPr>
        <p:spPr>
          <a:xfrm>
            <a:off x="2377906" y="3807121"/>
            <a:ext cx="25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dirty="0">
                <a:solidFill>
                  <a:schemeClr val="tx1">
                    <a:lumMod val="95000"/>
                    <a:lumOff val="5000"/>
                  </a:schemeClr>
                </a:solidFill>
              </a:rPr>
              <a:t>Ө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xmlns="" id="{8D62794B-3DAC-42F1-B3C3-178A17D3D755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1908712" y="3064766"/>
            <a:ext cx="577608" cy="94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2234087-BD97-44FD-B550-71964BA91037}"/>
              </a:ext>
            </a:extLst>
          </p:cNvPr>
          <p:cNvSpPr txBox="1"/>
          <p:nvPr/>
        </p:nvSpPr>
        <p:spPr>
          <a:xfrm>
            <a:off x="1395988" y="2572323"/>
            <a:ext cx="10254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Saccadic Amplitude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784B44A-1297-436F-937E-3D81D97C06BC}"/>
              </a:ext>
            </a:extLst>
          </p:cNvPr>
          <p:cNvSpPr/>
          <p:nvPr/>
        </p:nvSpPr>
        <p:spPr>
          <a:xfrm>
            <a:off x="6259862" y="2629660"/>
            <a:ext cx="365760" cy="36576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5D86B672-A54A-46C2-B5CE-0F41EA430EBC}"/>
              </a:ext>
            </a:extLst>
          </p:cNvPr>
          <p:cNvSpPr/>
          <p:nvPr/>
        </p:nvSpPr>
        <p:spPr>
          <a:xfrm>
            <a:off x="4018142" y="1356500"/>
            <a:ext cx="641852" cy="63905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A91A61A-5AD1-4697-9F07-8994D5A14BDD}"/>
              </a:ext>
            </a:extLst>
          </p:cNvPr>
          <p:cNvCxnSpPr>
            <a:cxnSpLocks/>
          </p:cNvCxnSpPr>
          <p:nvPr/>
        </p:nvCxnSpPr>
        <p:spPr>
          <a:xfrm>
            <a:off x="3165938" y="1347622"/>
            <a:ext cx="1" cy="6460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059CB3D-E443-4C9D-9480-314E5B80BCC6}"/>
              </a:ext>
            </a:extLst>
          </p:cNvPr>
          <p:cNvCxnSpPr>
            <a:cxnSpLocks/>
          </p:cNvCxnSpPr>
          <p:nvPr/>
        </p:nvCxnSpPr>
        <p:spPr>
          <a:xfrm>
            <a:off x="3094494" y="1347622"/>
            <a:ext cx="1244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B7105846-A669-45EE-9B7B-8EE29C8A06EA}"/>
              </a:ext>
            </a:extLst>
          </p:cNvPr>
          <p:cNvCxnSpPr>
            <a:cxnSpLocks/>
            <a:endCxn id="27" idx="4"/>
          </p:cNvCxnSpPr>
          <p:nvPr/>
        </p:nvCxnSpPr>
        <p:spPr>
          <a:xfrm>
            <a:off x="3074038" y="1995558"/>
            <a:ext cx="126503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0AE354-E321-4404-B26D-2B9B376B0394}"/>
              </a:ext>
            </a:extLst>
          </p:cNvPr>
          <p:cNvSpPr txBox="1"/>
          <p:nvPr/>
        </p:nvSpPr>
        <p:spPr>
          <a:xfrm>
            <a:off x="2112482" y="1432598"/>
            <a:ext cx="10254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Fixation Duration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251DB5B0-B102-4440-85DE-63C11C1C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9586" y="6217416"/>
            <a:ext cx="2743200" cy="365125"/>
          </a:xfrm>
        </p:spPr>
        <p:txBody>
          <a:bodyPr/>
          <a:lstStyle/>
          <a:p>
            <a:fld id="{2FAAAFF4-19DD-42B5-9228-6401BD5EFB6F}" type="slidenum">
              <a:rPr lang="en-US" smtClean="0"/>
              <a:t>15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9C14A5D-A719-48A3-BA95-16AE534932A2}"/>
              </a:ext>
            </a:extLst>
          </p:cNvPr>
          <p:cNvSpPr txBox="1"/>
          <p:nvPr/>
        </p:nvSpPr>
        <p:spPr>
          <a:xfrm rot="1681800">
            <a:off x="4535209" y="1911391"/>
            <a:ext cx="1979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d =Saccade distance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961D0EB1-8A5A-4D98-853B-B110B4621D64}"/>
              </a:ext>
            </a:extLst>
          </p:cNvPr>
          <p:cNvCxnSpPr/>
          <p:nvPr/>
        </p:nvCxnSpPr>
        <p:spPr>
          <a:xfrm flipH="1" flipV="1">
            <a:off x="4341226" y="1682594"/>
            <a:ext cx="2120566" cy="112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2E7CBCA-C6E5-468D-AFC2-2534F5F8D17F}"/>
              </a:ext>
            </a:extLst>
          </p:cNvPr>
          <p:cNvSpPr txBox="1"/>
          <p:nvPr/>
        </p:nvSpPr>
        <p:spPr>
          <a:xfrm>
            <a:off x="2738686" y="2838960"/>
            <a:ext cx="102544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C97B037F-1438-43AC-AC9B-CF1A8D86D1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735699"/>
              </p:ext>
            </p:extLst>
          </p:nvPr>
        </p:nvGraphicFramePr>
        <p:xfrm>
          <a:off x="6662738" y="6072188"/>
          <a:ext cx="35464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Equation" r:id="rId7" imgW="2298600" imgH="393480" progId="Equation.3">
                  <p:embed/>
                </p:oleObj>
              </mc:Choice>
              <mc:Fallback>
                <p:oleObj name="Equation" r:id="rId7" imgW="22986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62738" y="6072188"/>
                        <a:ext cx="3546475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3B47B2AB-329B-405E-A50E-AF315644C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33363"/>
              </p:ext>
            </p:extLst>
          </p:nvPr>
        </p:nvGraphicFramePr>
        <p:xfrm>
          <a:off x="2314575" y="2543175"/>
          <a:ext cx="40481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Equation" r:id="rId9" imgW="291960" imgH="393480" progId="Equation.3">
                  <p:embed/>
                </p:oleObj>
              </mc:Choice>
              <mc:Fallback>
                <p:oleObj name="Equation" r:id="rId9" imgW="29196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14575" y="2543175"/>
                        <a:ext cx="404813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568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1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13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3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4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45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457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457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457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 nodePh="1">
                                  <p:stCondLst>
                                    <p:cond delay="2000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7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46" grpId="0" animBg="1"/>
      <p:bldP spid="47" grpId="0"/>
      <p:bldP spid="26" grpId="0"/>
      <p:bldP spid="9" grpId="0" animBg="1"/>
      <p:bldP spid="27" grpId="0" animBg="1"/>
      <p:bldP spid="40" grpId="0"/>
      <p:bldP spid="30" grpId="0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6100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609600"/>
            <a:ext cx="6706421" cy="563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Eye Movement Parameters (2/2)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D8FB0D9-FF12-4B22-BE47-4AE7FD1BDFA3}"/>
              </a:ext>
            </a:extLst>
          </p:cNvPr>
          <p:cNvSpPr txBox="1"/>
          <p:nvPr/>
        </p:nvSpPr>
        <p:spPr>
          <a:xfrm>
            <a:off x="3008916" y="5032875"/>
            <a:ext cx="6401414" cy="1487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Areas of Interest (AOI): </a:t>
            </a:r>
            <a:r>
              <a:rPr lang="en-US" dirty="0"/>
              <a:t>Regions of high importance for analysis</a:t>
            </a:r>
            <a:r>
              <a:rPr lang="en-US" baseline="30000" dirty="0"/>
              <a:t>[7]</a:t>
            </a:r>
          </a:p>
          <a:p>
            <a:endParaRPr lang="en-US" sz="1000" baseline="30000" dirty="0"/>
          </a:p>
          <a:p>
            <a:r>
              <a:rPr lang="en-US" dirty="0"/>
              <a:t>Features from AOI: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transitions from one AOI to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Dwell time within AOIs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Fixations within AOI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82EE45B-A83E-4297-BA78-896DAD96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8A91167-5549-4AFE-8A29-A91D6D5C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60" y="1199284"/>
            <a:ext cx="6549291" cy="3845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72884D0-0209-4622-B779-D44A57B56E12}"/>
              </a:ext>
            </a:extLst>
          </p:cNvPr>
          <p:cNvSpPr txBox="1"/>
          <p:nvPr/>
        </p:nvSpPr>
        <p:spPr>
          <a:xfrm>
            <a:off x="3008916" y="6572476"/>
            <a:ext cx="62593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[7]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Blascheck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 at. el, State-of-the-art of Visualization for Eye Tracking Data (2014)</a:t>
            </a:r>
          </a:p>
        </p:txBody>
      </p:sp>
    </p:spTree>
    <p:extLst>
      <p:ext uri="{BB962C8B-B14F-4D97-AF65-F5344CB8AC3E}">
        <p14:creationId xmlns:p14="http://schemas.microsoft.com/office/powerpoint/2010/main" val="98739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row: Curved Up 26">
            <a:extLst>
              <a:ext uri="{FF2B5EF4-FFF2-40B4-BE49-F238E27FC236}">
                <a16:creationId xmlns:a16="http://schemas.microsoft.com/office/drawing/2014/main" xmlns="" id="{0182409F-7D82-4FBE-82A9-345C6A37E8C4}"/>
              </a:ext>
            </a:extLst>
          </p:cNvPr>
          <p:cNvSpPr/>
          <p:nvPr/>
        </p:nvSpPr>
        <p:spPr>
          <a:xfrm>
            <a:off x="6644002" y="5047712"/>
            <a:ext cx="2604773" cy="39730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F9071340-3C01-438B-80E8-E529B5FFA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732385"/>
              </p:ext>
            </p:extLst>
          </p:nvPr>
        </p:nvGraphicFramePr>
        <p:xfrm>
          <a:off x="1139896" y="3000851"/>
          <a:ext cx="100760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349">
                  <a:extLst>
                    <a:ext uri="{9D8B030D-6E8A-4147-A177-3AD203B41FA5}">
                      <a16:colId xmlns:a16="http://schemas.microsoft.com/office/drawing/2014/main" xmlns="" val="4124926423"/>
                    </a:ext>
                  </a:extLst>
                </a:gridCol>
                <a:gridCol w="1679349">
                  <a:extLst>
                    <a:ext uri="{9D8B030D-6E8A-4147-A177-3AD203B41FA5}">
                      <a16:colId xmlns:a16="http://schemas.microsoft.com/office/drawing/2014/main" xmlns="" val="1938809876"/>
                    </a:ext>
                  </a:extLst>
                </a:gridCol>
                <a:gridCol w="1679349">
                  <a:extLst>
                    <a:ext uri="{9D8B030D-6E8A-4147-A177-3AD203B41FA5}">
                      <a16:colId xmlns:a16="http://schemas.microsoft.com/office/drawing/2014/main" xmlns="" val="259699350"/>
                    </a:ext>
                  </a:extLst>
                </a:gridCol>
                <a:gridCol w="1679349">
                  <a:extLst>
                    <a:ext uri="{9D8B030D-6E8A-4147-A177-3AD203B41FA5}">
                      <a16:colId xmlns:a16="http://schemas.microsoft.com/office/drawing/2014/main" xmlns="" val="3878278424"/>
                    </a:ext>
                  </a:extLst>
                </a:gridCol>
                <a:gridCol w="1679349">
                  <a:extLst>
                    <a:ext uri="{9D8B030D-6E8A-4147-A177-3AD203B41FA5}">
                      <a16:colId xmlns:a16="http://schemas.microsoft.com/office/drawing/2014/main" xmlns="" val="2990244408"/>
                    </a:ext>
                  </a:extLst>
                </a:gridCol>
                <a:gridCol w="1679349">
                  <a:extLst>
                    <a:ext uri="{9D8B030D-6E8A-4147-A177-3AD203B41FA5}">
                      <a16:colId xmlns:a16="http://schemas.microsoft.com/office/drawing/2014/main" xmlns="" val="1975457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I-DT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I-VT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I-IMM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I-MST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I-AOI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81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7283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5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√√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17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√/</a:t>
                      </a:r>
                      <a:r>
                        <a:rPr lang="en-US" sz="1800" dirty="0">
                          <a:sym typeface="Wingdings" panose="05000000000000000000" pitchFamily="2" charset="2"/>
                        </a:rPr>
                        <a:t>*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332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8/0*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903456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744612-E5F9-4DAB-83DE-FDC1AB48A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23" y="3105012"/>
            <a:ext cx="2143125" cy="1962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BC71B1E-BD5F-4AFD-846B-1DA23516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822" y="3095087"/>
            <a:ext cx="2114550" cy="19526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3" y="1066425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529429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Feature Extraction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E1C01ED-9AE3-4C45-BABC-DEB90F5A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453" y="1066425"/>
            <a:ext cx="10159537" cy="476220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cap="small" dirty="0"/>
              <a:t/>
            </a:r>
            <a:br>
              <a:rPr lang="en-US" sz="4000" b="1" cap="small" dirty="0"/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26C6119-9602-46D0-834A-37A10FCFD886}"/>
              </a:ext>
            </a:extLst>
          </p:cNvPr>
          <p:cNvSpPr txBox="1"/>
          <p:nvPr/>
        </p:nvSpPr>
        <p:spPr>
          <a:xfrm>
            <a:off x="1805322" y="1124075"/>
            <a:ext cx="941066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D38B7337-AA6B-4C60-A035-3EC4BCDCA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443097"/>
              </p:ext>
            </p:extLst>
          </p:nvPr>
        </p:nvGraphicFramePr>
        <p:xfrm>
          <a:off x="1858593" y="748367"/>
          <a:ext cx="9357397" cy="244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C0F83D-195F-4060-8D95-348D3E811751}"/>
              </a:ext>
            </a:extLst>
          </p:cNvPr>
          <p:cNvSpPr txBox="1"/>
          <p:nvPr/>
        </p:nvSpPr>
        <p:spPr>
          <a:xfrm>
            <a:off x="1139898" y="5582063"/>
            <a:ext cx="1031043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[8]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Salvucci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D. D., Goldberg H. J., Identifying Fixation and Saccades in Eye-tracking Protocols, pp. 71-78, ACM Press (2000)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[9]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Kapitaniak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B. et. al., Application of eye-tracking in drivers testing: a review of research, pp. 941-954,IJOMEH (2015)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[10] Schwab S., Eye Movement Analysis Package for Fixation and Saccade Detection (2016)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[11]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Homqvist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K., Nystrom M., An adaptive algorithm for fixation, saccade and glissade detection in eyetracking data, pp. 188-204 (2010)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1BFC912-8BDE-4AD7-A4D1-AA20B73273F7}"/>
              </a:ext>
            </a:extLst>
          </p:cNvPr>
          <p:cNvSpPr/>
          <p:nvPr/>
        </p:nvSpPr>
        <p:spPr>
          <a:xfrm>
            <a:off x="1737812" y="3062460"/>
            <a:ext cx="3894140" cy="228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If dispersion of window points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&lt;= threshold (with min Duration)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Dispersion threshold: 20 </a:t>
            </a:r>
            <a:r>
              <a:rPr lang="en-US" sz="2000" dirty="0" err="1">
                <a:solidFill>
                  <a:schemeClr val="tx1"/>
                </a:solidFill>
              </a:rPr>
              <a:t>px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Min fixation duration: 200 </a:t>
            </a:r>
            <a:r>
              <a:rPr lang="en-US" sz="2000" dirty="0" err="1">
                <a:solidFill>
                  <a:schemeClr val="tx1"/>
                </a:solidFill>
              </a:rPr>
              <a:t>ms</a:t>
            </a:r>
            <a:r>
              <a:rPr lang="en-US" sz="2000" baseline="30000" dirty="0">
                <a:solidFill>
                  <a:schemeClr val="tx1"/>
                </a:solidFill>
              </a:rPr>
              <a:t>[9]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Very good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‘</a:t>
            </a:r>
            <a:r>
              <a:rPr lang="en-US" sz="2000" dirty="0" err="1">
                <a:solidFill>
                  <a:schemeClr val="tx1"/>
                </a:solidFill>
              </a:rPr>
              <a:t>emov</a:t>
            </a:r>
            <a:r>
              <a:rPr lang="en-US" sz="2000" dirty="0">
                <a:solidFill>
                  <a:schemeClr val="tx1"/>
                </a:solidFill>
              </a:rPr>
              <a:t>’ package in R</a:t>
            </a:r>
            <a:r>
              <a:rPr lang="en-US" sz="2000" baseline="30000" dirty="0">
                <a:solidFill>
                  <a:schemeClr val="tx1"/>
                </a:solidFill>
              </a:rPr>
              <a:t>[10]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 missing data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B4A56095-9086-4661-8795-6EB33E94D7E0}"/>
              </a:ext>
            </a:extLst>
          </p:cNvPr>
          <p:cNvSpPr/>
          <p:nvPr/>
        </p:nvSpPr>
        <p:spPr>
          <a:xfrm>
            <a:off x="3627102" y="2788052"/>
            <a:ext cx="92766" cy="27747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CCB9C66-6C10-4532-9531-94234279AA9E}"/>
              </a:ext>
            </a:extLst>
          </p:cNvPr>
          <p:cNvSpPr/>
          <p:nvPr/>
        </p:nvSpPr>
        <p:spPr>
          <a:xfrm>
            <a:off x="3389103" y="3070429"/>
            <a:ext cx="3848830" cy="2280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Label each point below velocity threshold as a fixation point, otherwise as a saccade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Velocity threshold: &lt;100</a:t>
            </a:r>
            <a:r>
              <a:rPr lang="en-US" sz="2000" baseline="30000" dirty="0">
                <a:solidFill>
                  <a:schemeClr val="tx1"/>
                </a:solidFill>
              </a:rPr>
              <a:t>◦</a:t>
            </a:r>
            <a:r>
              <a:rPr lang="en-US" sz="2000" dirty="0">
                <a:solidFill>
                  <a:schemeClr val="tx1"/>
                </a:solidFill>
              </a:rPr>
              <a:t>/s</a:t>
            </a:r>
            <a:r>
              <a:rPr lang="en-US" sz="2000" baseline="30000" dirty="0">
                <a:solidFill>
                  <a:schemeClr val="tx1"/>
                </a:solidFill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Good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‘saccades’ package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Robust and easy to implement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D598179B-0F93-4A31-9336-AEE4CFFDC38F}"/>
              </a:ext>
            </a:extLst>
          </p:cNvPr>
          <p:cNvSpPr/>
          <p:nvPr/>
        </p:nvSpPr>
        <p:spPr>
          <a:xfrm>
            <a:off x="5259741" y="2793348"/>
            <a:ext cx="92766" cy="27747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E16BC3B0-45CF-4F87-8624-A6F5ABB7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9586" y="6315074"/>
            <a:ext cx="2743200" cy="365125"/>
          </a:xfrm>
        </p:spPr>
        <p:txBody>
          <a:bodyPr/>
          <a:lstStyle/>
          <a:p>
            <a:fld id="{2FAAAFF4-19DD-42B5-9228-6401BD5EFB6F}" type="slidenum">
              <a:rPr lang="en-US" smtClean="0"/>
              <a:t>17</a:t>
            </a:fld>
            <a:endParaRPr lang="en-US" dirty="0"/>
          </a:p>
        </p:txBody>
      </p:sp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xmlns="" id="{296AB3FB-A6E6-4F2C-9CEB-443C518DCE36}"/>
              </a:ext>
            </a:extLst>
          </p:cNvPr>
          <p:cNvSpPr/>
          <p:nvPr/>
        </p:nvSpPr>
        <p:spPr>
          <a:xfrm>
            <a:off x="4550698" y="2190664"/>
            <a:ext cx="1553309" cy="640080"/>
          </a:xfrm>
          <a:prstGeom prst="noSmoking">
            <a:avLst/>
          </a:prstGeom>
          <a:solidFill>
            <a:srgbClr val="EA5E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xmlns="" id="{0A014291-89A1-4319-977C-0D430B66C03C}"/>
              </a:ext>
            </a:extLst>
          </p:cNvPr>
          <p:cNvSpPr/>
          <p:nvPr/>
        </p:nvSpPr>
        <p:spPr>
          <a:xfrm>
            <a:off x="6212984" y="2177441"/>
            <a:ext cx="1553309" cy="640080"/>
          </a:xfrm>
          <a:prstGeom prst="noSmoking">
            <a:avLst/>
          </a:prstGeom>
          <a:solidFill>
            <a:srgbClr val="EA5E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xmlns="" id="{0266CAC8-630D-4A3E-A7EC-FEB33C8D95B6}"/>
              </a:ext>
            </a:extLst>
          </p:cNvPr>
          <p:cNvSpPr/>
          <p:nvPr/>
        </p:nvSpPr>
        <p:spPr>
          <a:xfrm>
            <a:off x="7875270" y="2231197"/>
            <a:ext cx="1553309" cy="640080"/>
          </a:xfrm>
          <a:prstGeom prst="noSmoking">
            <a:avLst/>
          </a:prstGeom>
          <a:solidFill>
            <a:srgbClr val="EA5E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xmlns="" id="{543814D7-D349-484B-8620-814E730647AA}"/>
              </a:ext>
            </a:extLst>
          </p:cNvPr>
          <p:cNvSpPr/>
          <p:nvPr/>
        </p:nvSpPr>
        <p:spPr>
          <a:xfrm>
            <a:off x="9586715" y="2190664"/>
            <a:ext cx="1553309" cy="640080"/>
          </a:xfrm>
          <a:prstGeom prst="noSmoking">
            <a:avLst/>
          </a:prstGeom>
          <a:solidFill>
            <a:srgbClr val="EA5E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384D45-024F-40B8-A56C-E02503A8B540}"/>
              </a:ext>
            </a:extLst>
          </p:cNvPr>
          <p:cNvSpPr txBox="1"/>
          <p:nvPr/>
        </p:nvSpPr>
        <p:spPr>
          <a:xfrm>
            <a:off x="7034449" y="5204866"/>
            <a:ext cx="1788083" cy="276999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 </a:t>
            </a:r>
            <a:r>
              <a:rPr lang="en-US" dirty="0" err="1">
                <a:solidFill>
                  <a:schemeClr val="bg1"/>
                </a:solidFill>
              </a:rPr>
              <a:t>pt</a:t>
            </a:r>
            <a:r>
              <a:rPr lang="en-US" dirty="0">
                <a:solidFill>
                  <a:schemeClr val="bg1"/>
                </a:solidFill>
              </a:rPr>
              <a:t> smoothing</a:t>
            </a:r>
            <a:r>
              <a:rPr lang="en-US" baseline="30000" dirty="0">
                <a:solidFill>
                  <a:schemeClr val="bg1"/>
                </a:solidFill>
              </a:rPr>
              <a:t>[11]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FEB3499-481A-41F9-9923-12BC0F45B9EA}"/>
              </a:ext>
            </a:extLst>
          </p:cNvPr>
          <p:cNvSpPr txBox="1"/>
          <p:nvPr/>
        </p:nvSpPr>
        <p:spPr>
          <a:xfrm>
            <a:off x="10100258" y="3809113"/>
            <a:ext cx="16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I-DT Algorithm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A22376D-EDB4-4FCD-A015-4671B790DBCE}"/>
              </a:ext>
            </a:extLst>
          </p:cNvPr>
          <p:cNvSpPr txBox="1"/>
          <p:nvPr/>
        </p:nvSpPr>
        <p:spPr>
          <a:xfrm>
            <a:off x="10298581" y="4933235"/>
            <a:ext cx="1214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Fixation &amp; Saccades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DCDB71E-175C-4A9F-959A-DA3257816432}"/>
              </a:ext>
            </a:extLst>
          </p:cNvPr>
          <p:cNvSpPr txBox="1"/>
          <p:nvPr/>
        </p:nvSpPr>
        <p:spPr>
          <a:xfrm>
            <a:off x="1139897" y="5229574"/>
            <a:ext cx="47656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*8 parameters without re-estimation, 0 with re-estimation </a:t>
            </a:r>
            <a:endParaRPr lang="en-US" sz="1400" b="1" dirty="0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xmlns="" id="{3C229594-A040-4D9D-B987-679930CAE2B2}"/>
              </a:ext>
            </a:extLst>
          </p:cNvPr>
          <p:cNvSpPr/>
          <p:nvPr/>
        </p:nvSpPr>
        <p:spPr>
          <a:xfrm rot="5400000">
            <a:off x="10315639" y="3186505"/>
            <a:ext cx="569353" cy="8318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08AEDA4E-B9E2-4CC0-87A6-8E171BBB3049}"/>
              </a:ext>
            </a:extLst>
          </p:cNvPr>
          <p:cNvSpPr/>
          <p:nvPr/>
        </p:nvSpPr>
        <p:spPr>
          <a:xfrm rot="5400000">
            <a:off x="10457148" y="4407749"/>
            <a:ext cx="819147" cy="299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  <p:bldP spid="9" grpId="0" animBg="1"/>
      <p:bldP spid="13" grpId="0" animBg="1"/>
      <p:bldP spid="13" grpId="1" animBg="1"/>
      <p:bldP spid="14" grpId="0" animBg="1"/>
      <p:bldP spid="14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6" grpId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3ECB49B-192E-4D51-A2A5-F0FD87E57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7" y="1821269"/>
            <a:ext cx="11635089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CD7DD3-3249-4CE3-A7FC-5B4DA251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59" y="1188401"/>
            <a:ext cx="5669280" cy="566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8359AD-B4E1-47BB-9AB4-8191819F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859" y="1188720"/>
            <a:ext cx="5669280" cy="566928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98502"/>
            <a:ext cx="6373046" cy="4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Original Data vs Processed Data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55DFF444-C3F5-4E99-A4CC-6AC7145D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970D08A-9601-4F34-B18B-229FD9DF9659}"/>
              </a:ext>
            </a:extLst>
          </p:cNvPr>
          <p:cNvSpPr/>
          <p:nvPr/>
        </p:nvSpPr>
        <p:spPr>
          <a:xfrm>
            <a:off x="2848496" y="2695575"/>
            <a:ext cx="2676004" cy="2647950"/>
          </a:xfrm>
          <a:prstGeom prst="rect">
            <a:avLst/>
          </a:prstGeom>
          <a:noFill/>
          <a:ln w="190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AD92002-500B-4171-A5BF-AC22BC57DFFB}"/>
              </a:ext>
            </a:extLst>
          </p:cNvPr>
          <p:cNvSpPr txBox="1"/>
          <p:nvPr/>
        </p:nvSpPr>
        <p:spPr>
          <a:xfrm>
            <a:off x="3171302" y="14378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scan-path (10 sec)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23BD7C-8385-4EC0-80A2-27BB8D409C95}"/>
              </a:ext>
            </a:extLst>
          </p:cNvPr>
          <p:cNvSpPr/>
          <p:nvPr/>
        </p:nvSpPr>
        <p:spPr>
          <a:xfrm>
            <a:off x="6737211" y="4296792"/>
            <a:ext cx="569500" cy="221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ABF988B-94B9-443D-87C8-415F897DA2D1}"/>
              </a:ext>
            </a:extLst>
          </p:cNvPr>
          <p:cNvSpPr/>
          <p:nvPr/>
        </p:nvSpPr>
        <p:spPr>
          <a:xfrm>
            <a:off x="6212101" y="4161522"/>
            <a:ext cx="569500" cy="221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940538B-5A25-4D23-AF51-D2A698099DF3}"/>
              </a:ext>
            </a:extLst>
          </p:cNvPr>
          <p:cNvSpPr/>
          <p:nvPr/>
        </p:nvSpPr>
        <p:spPr>
          <a:xfrm>
            <a:off x="6212101" y="3108227"/>
            <a:ext cx="569500" cy="221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E5A18C1-B583-44A2-B9C5-1C80FCD92105}"/>
              </a:ext>
            </a:extLst>
          </p:cNvPr>
          <p:cNvSpPr/>
          <p:nvPr/>
        </p:nvSpPr>
        <p:spPr>
          <a:xfrm>
            <a:off x="5290859" y="3885328"/>
            <a:ext cx="569500" cy="221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8C34C43-627C-418C-90EA-21E756153F6D}"/>
              </a:ext>
            </a:extLst>
          </p:cNvPr>
          <p:cNvSpPr/>
          <p:nvPr/>
        </p:nvSpPr>
        <p:spPr>
          <a:xfrm>
            <a:off x="7916927" y="3052152"/>
            <a:ext cx="561975" cy="52981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18958 -1.1111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3" grpId="0"/>
      <p:bldP spid="13" grpId="0"/>
      <p:bldP spid="14" grpId="0"/>
      <p:bldP spid="15" grpId="0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A52AD1BD-C69F-46A5-941C-5862FC39E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899094"/>
              </p:ext>
            </p:extLst>
          </p:nvPr>
        </p:nvGraphicFramePr>
        <p:xfrm>
          <a:off x="1056453" y="1202265"/>
          <a:ext cx="10159537" cy="4221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" name="Worksheet" r:id="rId4" imgW="13042900" imgH="5334000" progId="Excel.Sheet.12">
                  <p:embed/>
                </p:oleObj>
              </mc:Choice>
              <mc:Fallback>
                <p:oleObj name="Worksheet" r:id="rId4" imgW="13042900" imgH="533400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453" y="1202265"/>
                        <a:ext cx="10159537" cy="4221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557298"/>
            <a:ext cx="6161092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Sample Processed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BF739DB-18F4-4679-968C-CA26B866054A}"/>
              </a:ext>
            </a:extLst>
          </p:cNvPr>
          <p:cNvSpPr txBox="1"/>
          <p:nvPr/>
        </p:nvSpPr>
        <p:spPr>
          <a:xfrm>
            <a:off x="1056453" y="5656167"/>
            <a:ext cx="10221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Aggregate driving data for each fixation (mean driving response)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1.6 fixations/s x 760 s x 4 sessions x 26 participants </a:t>
            </a:r>
            <a:r>
              <a:rPr lang="en-US" dirty="0"/>
              <a:t>≈ 0.129M </a:t>
            </a:r>
            <a:r>
              <a:rPr lang="en-US" dirty="0">
                <a:solidFill>
                  <a:sysClr val="windowText" lastClr="000000"/>
                </a:solidFill>
              </a:rPr>
              <a:t>rows of data </a:t>
            </a:r>
            <a:r>
              <a:rPr lang="en-US" dirty="0"/>
              <a:t>≈ 1/38</a:t>
            </a:r>
            <a:r>
              <a:rPr lang="en-US" baseline="30000" dirty="0"/>
              <a:t>th</a:t>
            </a:r>
            <a:r>
              <a:rPr lang="en-US" dirty="0"/>
              <a:t> of original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C0185D8-17FB-4A0D-A6E7-4B3AA93C8D82}"/>
              </a:ext>
            </a:extLst>
          </p:cNvPr>
          <p:cNvSpPr/>
          <p:nvPr/>
        </p:nvSpPr>
        <p:spPr>
          <a:xfrm>
            <a:off x="2753248" y="1495007"/>
            <a:ext cx="562707" cy="392903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69392C-F4CC-4C03-A3DF-B9B6C9E351B0}"/>
              </a:ext>
            </a:extLst>
          </p:cNvPr>
          <p:cNvSpPr/>
          <p:nvPr/>
        </p:nvSpPr>
        <p:spPr>
          <a:xfrm>
            <a:off x="4450042" y="1495007"/>
            <a:ext cx="562707" cy="392903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E86202E-2235-42A4-99BF-ED9460281E60}"/>
              </a:ext>
            </a:extLst>
          </p:cNvPr>
          <p:cNvSpPr/>
          <p:nvPr/>
        </p:nvSpPr>
        <p:spPr>
          <a:xfrm>
            <a:off x="4450042" y="4733325"/>
            <a:ext cx="1675550" cy="21976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458E452-42CD-4F8C-A249-BD83F83A4300}"/>
              </a:ext>
            </a:extLst>
          </p:cNvPr>
          <p:cNvSpPr/>
          <p:nvPr/>
        </p:nvSpPr>
        <p:spPr>
          <a:xfrm>
            <a:off x="4450042" y="5194746"/>
            <a:ext cx="1675550" cy="21976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B2970438-28FC-46F1-8169-457F53BB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1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BE31AF3-9451-4F89-976F-47E77E95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54" y="1423913"/>
            <a:ext cx="10159884" cy="47859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94804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Roadmap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A8E5A3-7ECF-4A81-94F8-29D6796ACF08}"/>
              </a:ext>
            </a:extLst>
          </p:cNvPr>
          <p:cNvSpPr txBox="1"/>
          <p:nvPr/>
        </p:nvSpPr>
        <p:spPr>
          <a:xfrm>
            <a:off x="1888539" y="1428780"/>
            <a:ext cx="1463040" cy="640080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ACCB71-9948-468D-A154-26C1813D026A}"/>
              </a:ext>
            </a:extLst>
          </p:cNvPr>
          <p:cNvSpPr txBox="1"/>
          <p:nvPr/>
        </p:nvSpPr>
        <p:spPr>
          <a:xfrm>
            <a:off x="4267772" y="2218791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Experimental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80C3D9-D85B-4D49-B67C-EEC4993B6CD4}"/>
              </a:ext>
            </a:extLst>
          </p:cNvPr>
          <p:cNvSpPr txBox="1"/>
          <p:nvPr/>
        </p:nvSpPr>
        <p:spPr>
          <a:xfrm>
            <a:off x="3365922" y="3683528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5853DE2-4C85-41E1-B3B8-9D351890B3E8}"/>
              </a:ext>
            </a:extLst>
          </p:cNvPr>
          <p:cNvSpPr txBox="1"/>
          <p:nvPr/>
        </p:nvSpPr>
        <p:spPr>
          <a:xfrm>
            <a:off x="6251542" y="3116281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A47DAF4-E17C-43D6-A5D6-9BBAEEC9D34F}"/>
              </a:ext>
            </a:extLst>
          </p:cNvPr>
          <p:cNvSpPr txBox="1"/>
          <p:nvPr/>
        </p:nvSpPr>
        <p:spPr>
          <a:xfrm>
            <a:off x="8696113" y="3886023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Experimental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CC4EDC-6BAC-4864-B779-64D82BBC300B}"/>
              </a:ext>
            </a:extLst>
          </p:cNvPr>
          <p:cNvSpPr txBox="1"/>
          <p:nvPr/>
        </p:nvSpPr>
        <p:spPr>
          <a:xfrm>
            <a:off x="7660792" y="5329341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Conclusions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758A5C-9F61-4374-97B2-DC132B8DB5BC}"/>
              </a:ext>
            </a:extLst>
          </p:cNvPr>
          <p:cNvSpPr txBox="1"/>
          <p:nvPr/>
        </p:nvSpPr>
        <p:spPr>
          <a:xfrm>
            <a:off x="1888539" y="1428780"/>
            <a:ext cx="1463040" cy="64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Introduction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0A741D1E-546B-4714-BF87-7F8D58AB4714}"/>
              </a:ext>
            </a:extLst>
          </p:cNvPr>
          <p:cNvSpPr/>
          <p:nvPr/>
        </p:nvSpPr>
        <p:spPr>
          <a:xfrm>
            <a:off x="6136222" y="1403740"/>
            <a:ext cx="2219089" cy="6706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Related Work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CBCCC63-987A-4655-BF83-5B5C50849AAB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351579" y="1739076"/>
            <a:ext cx="2784643" cy="9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C77D160-6F9D-4D22-BE44-03487F8C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9586" y="6315074"/>
            <a:ext cx="2743200" cy="365125"/>
          </a:xfrm>
        </p:spPr>
        <p:txBody>
          <a:bodyPr/>
          <a:lstStyle/>
          <a:p>
            <a:fld id="{2FAAAFF4-19DD-42B5-9228-6401BD5EFB6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333DFE-7C65-4313-9F90-118A3D37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0" y="1200425"/>
            <a:ext cx="5462443" cy="4114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705341E-3BF6-42D1-83DD-72DFCE62EE33}"/>
              </a:ext>
            </a:extLst>
          </p:cNvPr>
          <p:cNvSpPr txBox="1"/>
          <p:nvPr/>
        </p:nvSpPr>
        <p:spPr>
          <a:xfrm>
            <a:off x="1562469" y="5076698"/>
            <a:ext cx="4092606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100" dirty="0"/>
          </a:p>
          <a:p>
            <a:pPr algn="ctr"/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29F40BC7-F2D4-47DA-BE08-270348F84D9A}"/>
              </a:ext>
            </a:extLst>
          </p:cNvPr>
          <p:cNvSpPr txBox="1">
            <a:spLocks/>
          </p:cNvSpPr>
          <p:nvPr/>
        </p:nvSpPr>
        <p:spPr>
          <a:xfrm>
            <a:off x="1056454" y="550416"/>
            <a:ext cx="9641138" cy="580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Original Data vs Processed Data (Driving Response)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8064679C-8BD3-4657-B930-61D733A2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ADA9FC-1AC5-40DB-90F1-BB3AE06C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553" y="1200425"/>
            <a:ext cx="546244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E385A9-D35C-47BA-8171-FA59D93F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68" y="1627213"/>
            <a:ext cx="10010775" cy="47910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17B7D9B-5573-42B5-A3B0-0E059EDEB4CB}"/>
              </a:ext>
            </a:extLst>
          </p:cNvPr>
          <p:cNvSpPr/>
          <p:nvPr/>
        </p:nvSpPr>
        <p:spPr>
          <a:xfrm>
            <a:off x="2473036" y="1840922"/>
            <a:ext cx="1911928" cy="1275678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CB42F47-9FD8-490D-AFA3-927B0BB4606B}"/>
              </a:ext>
            </a:extLst>
          </p:cNvPr>
          <p:cNvSpPr/>
          <p:nvPr/>
        </p:nvSpPr>
        <p:spPr>
          <a:xfrm>
            <a:off x="7552937" y="1857992"/>
            <a:ext cx="1830055" cy="1258607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FB413A3-7171-416B-B7AE-E893431CD96F}"/>
              </a:ext>
            </a:extLst>
          </p:cNvPr>
          <p:cNvSpPr/>
          <p:nvPr/>
        </p:nvSpPr>
        <p:spPr>
          <a:xfrm>
            <a:off x="2483388" y="1859397"/>
            <a:ext cx="1911928" cy="123126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B2ABE07-9E23-4AA6-9E0C-DB185CF8E68F}"/>
              </a:ext>
            </a:extLst>
          </p:cNvPr>
          <p:cNvSpPr/>
          <p:nvPr/>
        </p:nvSpPr>
        <p:spPr>
          <a:xfrm>
            <a:off x="7563289" y="1864685"/>
            <a:ext cx="1830055" cy="1240464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E1C01ED-9AE3-4C45-BABC-DEB90F5A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454" y="1122363"/>
            <a:ext cx="10159537" cy="542047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cap="small" dirty="0"/>
              <a:t/>
            </a:r>
            <a:br>
              <a:rPr lang="en-US" sz="4000" b="1" cap="small" dirty="0"/>
            </a:br>
            <a:r>
              <a:rPr lang="en-US" sz="4000" b="1" cap="small" dirty="0"/>
              <a:t/>
            </a:r>
            <a:br>
              <a:rPr lang="en-US" sz="4000" b="1" cap="small" dirty="0"/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609296"/>
            <a:ext cx="10159538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Driving Phases for Data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FFE630C-3CB4-4AFD-A0B8-425C57BEC84A}"/>
              </a:ext>
            </a:extLst>
          </p:cNvPr>
          <p:cNvSpPr txBox="1"/>
          <p:nvPr/>
        </p:nvSpPr>
        <p:spPr>
          <a:xfrm>
            <a:off x="1056454" y="1268990"/>
            <a:ext cx="9685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Distracted Drive (Emotional Drive, Participant #43)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0A66FC8-41B3-4381-8712-EC6B139C8CCA}"/>
              </a:ext>
            </a:extLst>
          </p:cNvPr>
          <p:cNvSpPr txBox="1"/>
          <p:nvPr/>
        </p:nvSpPr>
        <p:spPr>
          <a:xfrm>
            <a:off x="3020289" y="3457472"/>
            <a:ext cx="1898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Section 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5C404D9-282E-4462-BD5B-2D5679F4C5F0}"/>
              </a:ext>
            </a:extLst>
          </p:cNvPr>
          <p:cNvSpPr txBox="1"/>
          <p:nvPr/>
        </p:nvSpPr>
        <p:spPr>
          <a:xfrm>
            <a:off x="8103894" y="3457566"/>
            <a:ext cx="1898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Section II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331D280-52C8-4DCC-B7DA-30C84776A7F8}"/>
              </a:ext>
            </a:extLst>
          </p:cNvPr>
          <p:cNvSpPr txBox="1"/>
          <p:nvPr/>
        </p:nvSpPr>
        <p:spPr>
          <a:xfrm>
            <a:off x="1056453" y="3896979"/>
            <a:ext cx="9685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Normal Drive (Participant #43)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2301F4A-495A-4020-BC69-F266FF2F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EB356DD4-B0DD-4405-B37B-6F0DC5184292}"/>
              </a:ext>
            </a:extLst>
          </p:cNvPr>
          <p:cNvCxnSpPr/>
          <p:nvPr/>
        </p:nvCxnSpPr>
        <p:spPr>
          <a:xfrm>
            <a:off x="1362075" y="3105150"/>
            <a:ext cx="97250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56794CE3-3081-48E1-A7D8-2F79DFCEAD70}"/>
              </a:ext>
            </a:extLst>
          </p:cNvPr>
          <p:cNvCxnSpPr/>
          <p:nvPr/>
        </p:nvCxnSpPr>
        <p:spPr>
          <a:xfrm>
            <a:off x="1333500" y="5734050"/>
            <a:ext cx="97250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63AD4A3-F0F4-4F08-826C-90179F6D6E68}"/>
              </a:ext>
            </a:extLst>
          </p:cNvPr>
          <p:cNvCxnSpPr/>
          <p:nvPr/>
        </p:nvCxnSpPr>
        <p:spPr>
          <a:xfrm flipV="1">
            <a:off x="1362075" y="1885950"/>
            <a:ext cx="0" cy="121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93C0E395-B085-4E3B-90DD-52D661C49063}"/>
              </a:ext>
            </a:extLst>
          </p:cNvPr>
          <p:cNvCxnSpPr/>
          <p:nvPr/>
        </p:nvCxnSpPr>
        <p:spPr>
          <a:xfrm flipV="1">
            <a:off x="1333500" y="4514850"/>
            <a:ext cx="0" cy="121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26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2.5E-6 0.3863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1.25E-6 0.38634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BE31AF3-9451-4F89-976F-47E77E95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54" y="1557083"/>
            <a:ext cx="10159884" cy="47859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94804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Roadmap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A8E5A3-7ECF-4A81-94F8-29D6796ACF08}"/>
              </a:ext>
            </a:extLst>
          </p:cNvPr>
          <p:cNvSpPr txBox="1"/>
          <p:nvPr/>
        </p:nvSpPr>
        <p:spPr>
          <a:xfrm>
            <a:off x="1888539" y="1561950"/>
            <a:ext cx="146304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ACCB71-9948-468D-A154-26C1813D026A}"/>
              </a:ext>
            </a:extLst>
          </p:cNvPr>
          <p:cNvSpPr txBox="1"/>
          <p:nvPr/>
        </p:nvSpPr>
        <p:spPr>
          <a:xfrm>
            <a:off x="4267772" y="2351961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Experimental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80C3D9-D85B-4D49-B67C-EEC4993B6CD4}"/>
              </a:ext>
            </a:extLst>
          </p:cNvPr>
          <p:cNvSpPr txBox="1"/>
          <p:nvPr/>
        </p:nvSpPr>
        <p:spPr>
          <a:xfrm>
            <a:off x="3365922" y="3816698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5853DE2-4C85-41E1-B3B8-9D351890B3E8}"/>
              </a:ext>
            </a:extLst>
          </p:cNvPr>
          <p:cNvSpPr txBox="1"/>
          <p:nvPr/>
        </p:nvSpPr>
        <p:spPr>
          <a:xfrm>
            <a:off x="6251542" y="3249451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A47DAF4-E17C-43D6-A5D6-9BBAEEC9D34F}"/>
              </a:ext>
            </a:extLst>
          </p:cNvPr>
          <p:cNvSpPr txBox="1"/>
          <p:nvPr/>
        </p:nvSpPr>
        <p:spPr>
          <a:xfrm>
            <a:off x="8696113" y="4019193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Experimental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CC4EDC-6BAC-4864-B779-64D82BBC300B}"/>
              </a:ext>
            </a:extLst>
          </p:cNvPr>
          <p:cNvSpPr txBox="1"/>
          <p:nvPr/>
        </p:nvSpPr>
        <p:spPr>
          <a:xfrm>
            <a:off x="7660792" y="5462511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758A5C-9F61-4374-97B2-DC132B8DB5BC}"/>
              </a:ext>
            </a:extLst>
          </p:cNvPr>
          <p:cNvSpPr txBox="1"/>
          <p:nvPr/>
        </p:nvSpPr>
        <p:spPr>
          <a:xfrm>
            <a:off x="8696113" y="4017379"/>
            <a:ext cx="1463040" cy="64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Experimental Results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0A741D1E-546B-4714-BF87-7F8D58AB4714}"/>
              </a:ext>
            </a:extLst>
          </p:cNvPr>
          <p:cNvSpPr/>
          <p:nvPr/>
        </p:nvSpPr>
        <p:spPr>
          <a:xfrm>
            <a:off x="8214548" y="1534735"/>
            <a:ext cx="2422253" cy="10429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Clustering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xmlns="" id="{25CA39AA-A6B7-4606-ABB5-961DFE1AC3F3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rot="16200000" flipV="1">
            <a:off x="8706807" y="3296553"/>
            <a:ext cx="1439695" cy="19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12D34EC-877E-45E8-8453-A8B93C00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629474"/>
            <a:ext cx="5587549" cy="541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Study Participants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BB48FA6-B07B-4636-A2CF-7CF1CB12E121}"/>
              </a:ext>
            </a:extLst>
          </p:cNvPr>
          <p:cNvSpPr txBox="1"/>
          <p:nvPr/>
        </p:nvSpPr>
        <p:spPr>
          <a:xfrm>
            <a:off x="1056455" y="1228543"/>
            <a:ext cx="5077646" cy="2754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 = 31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Recruited from Bryan and College Station, 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Valid driver’s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1.5 years of driving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Two practice runs before the actual experiment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ysClr val="windowText" lastClr="000000"/>
              </a:solidFill>
            </a:endParaRP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C7DCB-707A-482A-98E1-A3B5AD53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35" y="3248486"/>
            <a:ext cx="5078166" cy="28990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8C4F4A08-32E7-4F0F-A6AE-D608B0A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D9309C4-08D5-4DA9-A423-FB86F2CE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02" y="3362786"/>
            <a:ext cx="4596513" cy="3033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48D3E5-8C76-4694-AF7E-D5281DFB0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532" y="3421115"/>
            <a:ext cx="5008165" cy="2956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311C2B-2327-4DB2-9C2F-3C5343E85C82}"/>
              </a:ext>
            </a:extLst>
          </p:cNvPr>
          <p:cNvSpPr txBox="1"/>
          <p:nvPr/>
        </p:nvSpPr>
        <p:spPr>
          <a:xfrm>
            <a:off x="6531757" y="1231430"/>
            <a:ext cx="5077646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ysClr val="windowText" lastClr="000000"/>
                </a:solidFill>
              </a:rPr>
              <a:t>5 participants were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Excessive amount of missing information           (3 participants)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Very different or unexplainable gaze data (might be due to incorrect calibration, 2 participants)</a:t>
            </a:r>
          </a:p>
        </p:txBody>
      </p:sp>
    </p:spTree>
    <p:extLst>
      <p:ext uri="{BB962C8B-B14F-4D97-AF65-F5344CB8AC3E}">
        <p14:creationId xmlns:p14="http://schemas.microsoft.com/office/powerpoint/2010/main" val="39596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0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0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BB48FA6-B07B-4636-A2CF-7CF1CB12E121}"/>
              </a:ext>
            </a:extLst>
          </p:cNvPr>
          <p:cNvSpPr txBox="1"/>
          <p:nvPr/>
        </p:nvSpPr>
        <p:spPr>
          <a:xfrm>
            <a:off x="6905626" y="4092811"/>
            <a:ext cx="1552574" cy="630942"/>
          </a:xfrm>
          <a:prstGeom prst="rect">
            <a:avLst/>
          </a:prstGeom>
          <a:noFill/>
          <a:ln>
            <a:noFill/>
          </a:ln>
        </p:spPr>
        <p:txBody>
          <a:bodyPr wrap="square" lIns="45720" tIns="0" rIns="4572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Type A &gt; 207 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(Aggressive)</a:t>
            </a:r>
            <a:r>
              <a:rPr lang="en-US" baseline="30000" dirty="0">
                <a:solidFill>
                  <a:sysClr val="windowText" lastClr="000000"/>
                </a:solidFill>
              </a:rPr>
              <a:t>[12]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8C4F4A08-32E7-4F0F-A6AE-D608B0A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03FC7080-CE95-4D42-9B10-1A4598FBF46C}"/>
              </a:ext>
            </a:extLst>
          </p:cNvPr>
          <p:cNvSpPr txBox="1">
            <a:spLocks/>
          </p:cNvSpPr>
          <p:nvPr/>
        </p:nvSpPr>
        <p:spPr>
          <a:xfrm>
            <a:off x="1056454" y="629474"/>
            <a:ext cx="10159537" cy="541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Biographic Information and Personality Traits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4BB25E-A78D-426C-97EC-FF77AF4F224D}"/>
              </a:ext>
            </a:extLst>
          </p:cNvPr>
          <p:cNvSpPr txBox="1"/>
          <p:nvPr/>
        </p:nvSpPr>
        <p:spPr>
          <a:xfrm>
            <a:off x="8462587" y="4092811"/>
            <a:ext cx="1566487" cy="815608"/>
          </a:xfrm>
          <a:prstGeom prst="rect">
            <a:avLst/>
          </a:prstGeom>
          <a:noFill/>
          <a:ln>
            <a:noFill/>
          </a:ln>
        </p:spPr>
        <p:txBody>
          <a:bodyPr wrap="square" lIns="45720" tIns="0" rIns="4572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Score &gt; 30 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(Anxious)</a:t>
            </a:r>
            <a:r>
              <a:rPr lang="en-US" baseline="30000" dirty="0">
                <a:solidFill>
                  <a:sysClr val="windowText" lastClr="000000"/>
                </a:solidFill>
              </a:rPr>
              <a:t>[13]</a:t>
            </a:r>
          </a:p>
          <a:p>
            <a:pPr>
              <a:spcAft>
                <a:spcPts val="600"/>
              </a:spcAft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8A2C85-9A93-4C46-AFD0-0CD7DC7E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45" y="1845034"/>
            <a:ext cx="8066429" cy="2192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1141C6B-6D84-42F1-9BF2-489ADD9012E2}"/>
              </a:ext>
            </a:extLst>
          </p:cNvPr>
          <p:cNvSpPr txBox="1"/>
          <p:nvPr/>
        </p:nvSpPr>
        <p:spPr>
          <a:xfrm>
            <a:off x="1962646" y="5914965"/>
            <a:ext cx="6105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[12] Jenkins C.D. et. al., N.Y.P Jenkins activity survey (1979)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[13]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Spielberger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C.D., State-Trait Anxiety Inventory (2010)</a:t>
            </a:r>
          </a:p>
        </p:txBody>
      </p:sp>
    </p:spTree>
    <p:extLst>
      <p:ext uri="{BB962C8B-B14F-4D97-AF65-F5344CB8AC3E}">
        <p14:creationId xmlns:p14="http://schemas.microsoft.com/office/powerpoint/2010/main" val="3091354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xmlns="" id="{C39D4956-D77F-4AF6-8EA6-7DC7ED7AA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288" y="1470594"/>
            <a:ext cx="7356968" cy="45444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639192"/>
            <a:ext cx="8096424" cy="469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Tableau Visualization (Fixation Patterns)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1E62BCC-5142-4586-990F-4A0EE71DDC2F}"/>
              </a:ext>
            </a:extLst>
          </p:cNvPr>
          <p:cNvSpPr txBox="1"/>
          <p:nvPr/>
        </p:nvSpPr>
        <p:spPr>
          <a:xfrm>
            <a:off x="8613648" y="1585111"/>
            <a:ext cx="2602344" cy="29700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Normal Drive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at the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few fixations in rear view mirror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variability of fixations for older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0EECD4E-36C9-4752-A263-BDA38ABE06D1}"/>
              </a:ext>
            </a:extLst>
          </p:cNvPr>
          <p:cNvSpPr/>
          <p:nvPr/>
        </p:nvSpPr>
        <p:spPr>
          <a:xfrm>
            <a:off x="1390490" y="1301430"/>
            <a:ext cx="1657816" cy="338328"/>
          </a:xfrm>
          <a:prstGeom prst="rect">
            <a:avLst/>
          </a:prstGeom>
          <a:solidFill>
            <a:srgbClr val="4E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 Drive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112F0ABA-4CB2-407C-97CF-C6774823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6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06" y="1104900"/>
            <a:ext cx="4874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8" y="1104900"/>
            <a:ext cx="4874400" cy="3657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298435-3961-4C2C-AA1E-9698FBAECE37}"/>
              </a:ext>
            </a:extLst>
          </p:cNvPr>
          <p:cNvSpPr/>
          <p:nvPr/>
        </p:nvSpPr>
        <p:spPr>
          <a:xfrm>
            <a:off x="891276" y="4688313"/>
            <a:ext cx="48509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Observations</a:t>
            </a:r>
          </a:p>
          <a:p>
            <a:endParaRPr lang="en-US" sz="250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Data is right skewed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Transformations to be applied:</a:t>
            </a:r>
          </a:p>
          <a:p>
            <a:pPr lvl="1">
              <a:buSzPct val="50000"/>
            </a:pPr>
            <a:r>
              <a:rPr lang="en-US" sz="1600" dirty="0"/>
              <a:t>- Log</a:t>
            </a:r>
          </a:p>
          <a:p>
            <a:pPr lvl="1">
              <a:buSzPct val="50000"/>
            </a:pPr>
            <a:r>
              <a:rPr lang="en-US" sz="1600" dirty="0"/>
              <a:t>- SQRT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637868"/>
            <a:ext cx="6712171" cy="532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Data Distributions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34EE322-19BE-4F89-94F0-C2B32A39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A298435-3961-4C2C-AA1E-9698FBAECE37}"/>
              </a:ext>
            </a:extLst>
          </p:cNvPr>
          <p:cNvSpPr/>
          <p:nvPr/>
        </p:nvSpPr>
        <p:spPr>
          <a:xfrm>
            <a:off x="1056010" y="1240648"/>
            <a:ext cx="4850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Density plots</a:t>
            </a:r>
          </a:p>
        </p:txBody>
      </p:sp>
    </p:spTree>
    <p:extLst>
      <p:ext uri="{BB962C8B-B14F-4D97-AF65-F5344CB8AC3E}">
        <p14:creationId xmlns:p14="http://schemas.microsoft.com/office/powerpoint/2010/main" val="692700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61395" y="3772670"/>
            <a:ext cx="3600473" cy="288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79" y="3772670"/>
            <a:ext cx="3600000" cy="288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49064" y="1326822"/>
            <a:ext cx="3600000" cy="28800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38756" y="1314493"/>
            <a:ext cx="3600000" cy="288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629912"/>
            <a:ext cx="7673696" cy="54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Transformations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1B559182-CD92-4AE8-8831-E91F00F7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298435-3961-4C2C-AA1E-9698FBAECE37}"/>
              </a:ext>
            </a:extLst>
          </p:cNvPr>
          <p:cNvSpPr/>
          <p:nvPr/>
        </p:nvSpPr>
        <p:spPr>
          <a:xfrm>
            <a:off x="1056010" y="1240648"/>
            <a:ext cx="4850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Density plots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481006" y="2589356"/>
            <a:ext cx="1676750" cy="369332"/>
          </a:xfrm>
          <a:prstGeom prst="rect">
            <a:avLst/>
          </a:prstGeom>
          <a:solidFill>
            <a:srgbClr val="EDEDED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Logarithmic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73105" y="5047279"/>
            <a:ext cx="16767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Square-root</a:t>
            </a:r>
          </a:p>
        </p:txBody>
      </p:sp>
    </p:spTree>
    <p:extLst>
      <p:ext uri="{BB962C8B-B14F-4D97-AF65-F5344CB8AC3E}">
        <p14:creationId xmlns:p14="http://schemas.microsoft.com/office/powerpoint/2010/main" val="2794737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85927"/>
            <a:ext cx="7114826" cy="58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Applicable Statistical Tests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29BCF8A-A663-4630-85A7-E827075E05C4}"/>
              </a:ext>
            </a:extLst>
          </p:cNvPr>
          <p:cNvSpPr txBox="1">
            <a:spLocks/>
          </p:cNvSpPr>
          <p:nvPr/>
        </p:nvSpPr>
        <p:spPr>
          <a:xfrm>
            <a:off x="937135" y="1380847"/>
            <a:ext cx="10493443" cy="471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</a:rPr>
              <a:t>Consequences:</a:t>
            </a:r>
            <a:r>
              <a:rPr lang="en-US" sz="1100" dirty="0">
                <a:solidFill>
                  <a:srgbClr val="002060"/>
                </a:solidFill>
              </a:rPr>
              <a:t> </a:t>
            </a:r>
            <a:r>
              <a:rPr lang="en-US" sz="2000" dirty="0"/>
              <a:t>Following tests cannot be applied to skewed distributions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/>
              <a:t>t-test (normal distribution assumption violation)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/>
              <a:t>ANOVA (normal distribution assumption violation)</a:t>
            </a:r>
          </a:p>
          <a:p>
            <a:pPr algn="l"/>
            <a:endParaRPr lang="en-US" sz="1200" dirty="0"/>
          </a:p>
          <a:p>
            <a:pPr algn="l"/>
            <a:r>
              <a:rPr lang="en-US" dirty="0">
                <a:solidFill>
                  <a:srgbClr val="002060"/>
                </a:solidFill>
              </a:rPr>
              <a:t>Resolution: </a:t>
            </a:r>
            <a:r>
              <a:rPr lang="en-US" sz="2000" dirty="0"/>
              <a:t>Non-parametric hypothesis tests</a:t>
            </a:r>
            <a:endParaRPr lang="en-US" dirty="0"/>
          </a:p>
          <a:p>
            <a:pPr marL="800100" lvl="1" indent="-342900" algn="l">
              <a:buFont typeface="Arial"/>
              <a:buChar char="•"/>
            </a:pPr>
            <a:r>
              <a:rPr lang="en-US" dirty="0"/>
              <a:t>Wilcoxon test (an alternative to t-test)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/>
              <a:t>Kruskal-Wallis (an alternative to ANOVA)</a:t>
            </a:r>
          </a:p>
          <a:p>
            <a:pPr lvl="1" algn="l"/>
            <a:endParaRPr lang="en-US" sz="1200" b="1" dirty="0"/>
          </a:p>
          <a:p>
            <a:pPr marL="0" lvl="1" algn="l">
              <a:spcBef>
                <a:spcPts val="1000"/>
              </a:spcBef>
            </a:pPr>
            <a:r>
              <a:rPr lang="en-US" sz="2400" dirty="0">
                <a:solidFill>
                  <a:srgbClr val="002060"/>
                </a:solidFill>
              </a:rPr>
              <a:t>Other tests</a:t>
            </a:r>
            <a:endParaRPr lang="en-US" dirty="0">
              <a:solidFill>
                <a:srgbClr val="002060"/>
              </a:solidFill>
            </a:endParaRPr>
          </a:p>
          <a:p>
            <a:pPr marL="800100" lvl="1" indent="-342900" algn="l">
              <a:buFont typeface="Arial"/>
              <a:buChar char="•"/>
            </a:pPr>
            <a:r>
              <a:rPr lang="en-US" dirty="0"/>
              <a:t>Kolmogorov–Smirnov: To compare fixation and saccade duration distribution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dirty="0"/>
              <a:t>Chi-squared goodness of fit: To compare frequencies (Fixations count)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DDD148B-1A61-4842-9382-7EC49C5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9E6F23F-F6D7-4825-A054-86CFC8F6DCA8}"/>
              </a:ext>
            </a:extLst>
          </p:cNvPr>
          <p:cNvSpPr/>
          <p:nvPr/>
        </p:nvSpPr>
        <p:spPr>
          <a:xfrm>
            <a:off x="1740023" y="3222594"/>
            <a:ext cx="4083728" cy="29296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639A8DD-603C-4010-BD7E-295330486E66}"/>
              </a:ext>
            </a:extLst>
          </p:cNvPr>
          <p:cNvSpPr/>
          <p:nvPr/>
        </p:nvSpPr>
        <p:spPr>
          <a:xfrm>
            <a:off x="1740022" y="4581614"/>
            <a:ext cx="7986781" cy="31089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0F63C3C-A4D2-4949-A4DA-4AB3634A160E}"/>
              </a:ext>
            </a:extLst>
          </p:cNvPr>
          <p:cNvSpPr/>
          <p:nvPr/>
        </p:nvSpPr>
        <p:spPr>
          <a:xfrm>
            <a:off x="1740022" y="4933639"/>
            <a:ext cx="7318253" cy="31463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00059" y="563900"/>
            <a:ext cx="9972741" cy="583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Fixation Comparison (Cognitive/Emotional)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8B36A8D-724B-47DE-825C-0596BB9BC24C}"/>
              </a:ext>
            </a:extLst>
          </p:cNvPr>
          <p:cNvSpPr/>
          <p:nvPr/>
        </p:nvSpPr>
        <p:spPr>
          <a:xfrm>
            <a:off x="5965795" y="1660124"/>
            <a:ext cx="74435" cy="3950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5E0C311-4EDF-4BC5-8717-952702E515D8}"/>
              </a:ext>
            </a:extLst>
          </p:cNvPr>
          <p:cNvSpPr/>
          <p:nvPr/>
        </p:nvSpPr>
        <p:spPr>
          <a:xfrm>
            <a:off x="4227757" y="1249053"/>
            <a:ext cx="3247241" cy="330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E1C01ED-9AE3-4C45-BABC-DEB90F5A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454" y="1122363"/>
            <a:ext cx="10159537" cy="5049837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2400" dirty="0">
                <a:latin typeface="Calibri (body)"/>
              </a:rPr>
              <a:t>In comparison to normal driving, most participants have fixations in narrower range for cognitive and emotional stimuli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E6F2C1B1-1E7E-4CB2-8F24-21B51AD4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29</a:t>
            </a:fld>
            <a:endParaRPr lang="en-US"/>
          </a:p>
        </p:txBody>
      </p:sp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xmlns="" id="{92FB52D6-3E44-42E9-90BC-F8D261646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116" y="1675761"/>
            <a:ext cx="10657670" cy="35262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A7A1B1A-A9C2-46D1-A066-6173625897B7}"/>
              </a:ext>
            </a:extLst>
          </p:cNvPr>
          <p:cNvSpPr/>
          <p:nvPr/>
        </p:nvSpPr>
        <p:spPr>
          <a:xfrm>
            <a:off x="9276915" y="1267124"/>
            <a:ext cx="1828800" cy="365760"/>
          </a:xfrm>
          <a:prstGeom prst="rect">
            <a:avLst/>
          </a:prstGeom>
          <a:solidFill>
            <a:srgbClr val="F28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072130F-6AFF-48E6-936D-945C8E64673A}"/>
              </a:ext>
            </a:extLst>
          </p:cNvPr>
          <p:cNvSpPr/>
          <p:nvPr/>
        </p:nvSpPr>
        <p:spPr>
          <a:xfrm>
            <a:off x="3937812" y="1249053"/>
            <a:ext cx="1828800" cy="365760"/>
          </a:xfrm>
          <a:prstGeom prst="rect">
            <a:avLst/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Cognitive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6F76CD9-08CD-41B9-9D57-4A7E545F39B9}"/>
              </a:ext>
            </a:extLst>
          </p:cNvPr>
          <p:cNvSpPr/>
          <p:nvPr/>
        </p:nvSpPr>
        <p:spPr>
          <a:xfrm>
            <a:off x="3937812" y="1660123"/>
            <a:ext cx="3430654" cy="16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369F85C-3E53-40DE-8049-C74102C1862C}"/>
              </a:ext>
            </a:extLst>
          </p:cNvPr>
          <p:cNvSpPr/>
          <p:nvPr/>
        </p:nvSpPr>
        <p:spPr>
          <a:xfrm>
            <a:off x="1010107" y="1267124"/>
            <a:ext cx="1828800" cy="365760"/>
          </a:xfrm>
          <a:prstGeom prst="rect">
            <a:avLst/>
          </a:prstGeom>
          <a:solidFill>
            <a:srgbClr val="4E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5617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8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73288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Objective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4A183C-8A1B-4FAA-A3D3-42D9EE8A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25FED71-2064-4EFF-A4A6-9F8B1878DCB0}"/>
              </a:ext>
            </a:extLst>
          </p:cNvPr>
          <p:cNvSpPr txBox="1"/>
          <p:nvPr/>
        </p:nvSpPr>
        <p:spPr>
          <a:xfrm>
            <a:off x="1056454" y="1161636"/>
            <a:ext cx="1015953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(body)"/>
              </a:rPr>
              <a:t>To understand how distracted driving affects eye movement patterns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(body)"/>
              </a:rPr>
              <a:t>Distracted driving: cognitive, emotional, and texting</a:t>
            </a:r>
            <a:endParaRPr lang="en-US" sz="2800" dirty="0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xmlns="" id="{840CDDDA-C1A0-4BF2-BDF8-535FE31AEB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34" y="2533988"/>
            <a:ext cx="2802508" cy="2720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DA0CDEA-3003-4BD3-8E57-94D2EB8FB6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15" y="2533988"/>
            <a:ext cx="3321584" cy="3321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36E7BBC-758E-4618-8A04-427A4E3501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r="1383" b="7335"/>
          <a:stretch/>
        </p:blipFill>
        <p:spPr>
          <a:xfrm>
            <a:off x="7723573" y="2407331"/>
            <a:ext cx="3447828" cy="28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E1C01ED-9AE3-4C45-BABC-DEB90F5A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454" y="1122363"/>
            <a:ext cx="10159537" cy="5192712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2400" dirty="0">
                <a:latin typeface="Calibri (body)"/>
              </a:rPr>
              <a:t>In comparison to normal driving, most participants’ display wider range of fixations in vertical direction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8B36A8D-724B-47DE-825C-0596BB9BC24C}"/>
              </a:ext>
            </a:extLst>
          </p:cNvPr>
          <p:cNvSpPr/>
          <p:nvPr/>
        </p:nvSpPr>
        <p:spPr>
          <a:xfrm>
            <a:off x="5965795" y="1660124"/>
            <a:ext cx="74435" cy="3950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DDC9B6FC-D372-4D71-A2A8-4BDCF680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30</a:t>
            </a:fld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C4CAE678-C966-4541-9BB1-247D1F0DA339}"/>
              </a:ext>
            </a:extLst>
          </p:cNvPr>
          <p:cNvSpPr txBox="1">
            <a:spLocks/>
          </p:cNvSpPr>
          <p:nvPr/>
        </p:nvSpPr>
        <p:spPr>
          <a:xfrm>
            <a:off x="1000059" y="563900"/>
            <a:ext cx="8771127" cy="583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Fixation Comparison (Texting)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xmlns="" id="{8D434499-4784-4FE0-8C47-4909AD956D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1054" y="1459574"/>
            <a:ext cx="6720251" cy="41511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008DEB3-2B99-4F7A-9060-C13FBC8CC72E}"/>
              </a:ext>
            </a:extLst>
          </p:cNvPr>
          <p:cNvSpPr/>
          <p:nvPr/>
        </p:nvSpPr>
        <p:spPr>
          <a:xfrm>
            <a:off x="3085391" y="1286959"/>
            <a:ext cx="1828800" cy="365760"/>
          </a:xfrm>
          <a:prstGeom prst="rect">
            <a:avLst/>
          </a:prstGeom>
          <a:solidFill>
            <a:srgbClr val="4E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EC3FE83-A495-4D7C-A477-3FC3A4AF57B7}"/>
              </a:ext>
            </a:extLst>
          </p:cNvPr>
          <p:cNvSpPr/>
          <p:nvPr/>
        </p:nvSpPr>
        <p:spPr>
          <a:xfrm>
            <a:off x="7506573" y="1286959"/>
            <a:ext cx="1828800" cy="365760"/>
          </a:xfrm>
          <a:prstGeom prst="rect">
            <a:avLst/>
          </a:prstGeom>
          <a:solidFill>
            <a:srgbClr val="EDC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Texting</a:t>
            </a:r>
          </a:p>
        </p:txBody>
      </p:sp>
    </p:spTree>
    <p:extLst>
      <p:ext uri="{BB962C8B-B14F-4D97-AF65-F5344CB8AC3E}">
        <p14:creationId xmlns:p14="http://schemas.microsoft.com/office/powerpoint/2010/main" val="76082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630314"/>
            <a:ext cx="10159537" cy="49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  <a:cs typeface="Calibri"/>
              </a:rPr>
              <a:t>Fixation Count</a:t>
            </a:r>
            <a:endParaRPr lang="en-US" sz="3600" dirty="0">
              <a:solidFill>
                <a:srgbClr val="002060"/>
              </a:solidFill>
            </a:endParaRP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077737"/>
              </p:ext>
            </p:extLst>
          </p:nvPr>
        </p:nvGraphicFramePr>
        <p:xfrm>
          <a:off x="838880" y="1730690"/>
          <a:ext cx="9787932" cy="4849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185FFAB-563F-4B5D-B097-9A11581E6A4A}"/>
              </a:ext>
            </a:extLst>
          </p:cNvPr>
          <p:cNvSpPr txBox="1"/>
          <p:nvPr/>
        </p:nvSpPr>
        <p:spPr>
          <a:xfrm rot="-5400000">
            <a:off x="-1546512" y="3807002"/>
            <a:ext cx="4401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Fixation count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26478A-7CD8-45B9-B9AB-8ED769EB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D07CA7-6837-4795-B1B0-C06926CFC6EE}"/>
              </a:ext>
            </a:extLst>
          </p:cNvPr>
          <p:cNvSpPr txBox="1"/>
          <p:nvPr/>
        </p:nvSpPr>
        <p:spPr>
          <a:xfrm>
            <a:off x="7278176" y="1277239"/>
            <a:ext cx="3444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Chi-Square (p-values)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6A51839-B1F4-46FA-8DF8-2395FC40702F}"/>
              </a:ext>
            </a:extLst>
          </p:cNvPr>
          <p:cNvSpPr txBox="1"/>
          <p:nvPr/>
        </p:nvSpPr>
        <p:spPr>
          <a:xfrm>
            <a:off x="1488029" y="1256422"/>
            <a:ext cx="6083033" cy="515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Observation</a:t>
            </a:r>
          </a:p>
          <a:p>
            <a:endParaRPr lang="en-US" sz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fixations decreases for texting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801662"/>
              </p:ext>
            </p:extLst>
          </p:nvPr>
        </p:nvGraphicFramePr>
        <p:xfrm>
          <a:off x="7294602" y="1560767"/>
          <a:ext cx="3429000" cy="105918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Cognitive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Emotional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Texting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Cognitive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Emotional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Texting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746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630314"/>
            <a:ext cx="10159537" cy="49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  <a:cs typeface="Calibri"/>
              </a:rPr>
              <a:t>Percentage Change in Fixation Count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185FFAB-563F-4B5D-B097-9A11581E6A4A}"/>
              </a:ext>
            </a:extLst>
          </p:cNvPr>
          <p:cNvSpPr txBox="1"/>
          <p:nvPr/>
        </p:nvSpPr>
        <p:spPr>
          <a:xfrm rot="-5400000">
            <a:off x="-548851" y="2441593"/>
            <a:ext cx="346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% change in fixation counts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26478A-7CD8-45B9-B9AB-8ED769EB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6A51839-B1F4-46FA-8DF8-2395FC40702F}"/>
              </a:ext>
            </a:extLst>
          </p:cNvPr>
          <p:cNvSpPr txBox="1"/>
          <p:nvPr/>
        </p:nvSpPr>
        <p:spPr>
          <a:xfrm>
            <a:off x="7854945" y="1533651"/>
            <a:ext cx="3287841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Observations</a:t>
            </a:r>
          </a:p>
          <a:p>
            <a:endParaRPr lang="en-US" sz="1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Older males show an increase in percentage fixation counts when driving under cognitive or emotional distraction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The percentage fixation counts decrease when a person is texting</a:t>
            </a:r>
          </a:p>
        </p:txBody>
      </p: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580773"/>
              </p:ext>
            </p:extLst>
          </p:nvPr>
        </p:nvGraphicFramePr>
        <p:xfrm>
          <a:off x="1269266" y="4049487"/>
          <a:ext cx="4572000" cy="241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39514"/>
              </p:ext>
            </p:extLst>
          </p:nvPr>
        </p:nvGraphicFramePr>
        <p:xfrm>
          <a:off x="6570786" y="4049487"/>
          <a:ext cx="4572000" cy="2483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474465"/>
              </p:ext>
            </p:extLst>
          </p:nvPr>
        </p:nvGraphicFramePr>
        <p:xfrm>
          <a:off x="1229074" y="1330287"/>
          <a:ext cx="5621057" cy="271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D888994-738E-4962-BDD6-F926C8113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106" y="1242050"/>
            <a:ext cx="1844229" cy="898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F0CE93-68E4-4E8B-8CB2-22E321214310}"/>
              </a:ext>
            </a:extLst>
          </p:cNvPr>
          <p:cNvSpPr txBox="1"/>
          <p:nvPr/>
        </p:nvSpPr>
        <p:spPr>
          <a:xfrm rot="-5400000">
            <a:off x="-523105" y="5029254"/>
            <a:ext cx="34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% change in fixation counts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5581F83-4E1C-42C8-A1D4-84AAA5BF07C4}"/>
              </a:ext>
            </a:extLst>
          </p:cNvPr>
          <p:cNvSpPr txBox="1"/>
          <p:nvPr/>
        </p:nvSpPr>
        <p:spPr>
          <a:xfrm rot="-5400000">
            <a:off x="4809105" y="5029254"/>
            <a:ext cx="34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% change in fixation counts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35E29E-5F34-4171-8F94-FE2865CCC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433" y="3755881"/>
            <a:ext cx="5109561" cy="274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8526A41-0A74-4A7F-8775-80774A38F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120" y="6181724"/>
            <a:ext cx="283845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90FCA4E-49FE-440A-B2CE-BD8CBF8527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281" y="6286312"/>
            <a:ext cx="290512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0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639192"/>
            <a:ext cx="10086332" cy="49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  <a:cs typeface="Calibri"/>
              </a:rPr>
              <a:t>Fixation Counts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26478A-7CD8-45B9-B9AB-8ED769EB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2158633"/>
              </p:ext>
            </p:extLst>
          </p:nvPr>
        </p:nvGraphicFramePr>
        <p:xfrm>
          <a:off x="1156009" y="1809550"/>
          <a:ext cx="7525978" cy="4505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85FFAB-563F-4B5D-B097-9A11581E6A4A}"/>
              </a:ext>
            </a:extLst>
          </p:cNvPr>
          <p:cNvSpPr txBox="1"/>
          <p:nvPr/>
        </p:nvSpPr>
        <p:spPr>
          <a:xfrm rot="16200000">
            <a:off x="-320096" y="3068101"/>
            <a:ext cx="255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Fixation counts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185FFAB-563F-4B5D-B097-9A11581E6A4A}"/>
              </a:ext>
            </a:extLst>
          </p:cNvPr>
          <p:cNvSpPr txBox="1"/>
          <p:nvPr/>
        </p:nvSpPr>
        <p:spPr>
          <a:xfrm>
            <a:off x="3500328" y="4732116"/>
            <a:ext cx="29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Fixation duration (</a:t>
            </a:r>
            <a:r>
              <a:rPr lang="en-US" sz="2000" dirty="0" err="1">
                <a:latin typeface="Garamond" panose="02020404030301010803" pitchFamily="18" charset="0"/>
              </a:rPr>
              <a:t>ms</a:t>
            </a:r>
            <a:r>
              <a:rPr lang="en-US" sz="2000" dirty="0">
                <a:latin typeface="Garamond" panose="020204040303010108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11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84603"/>
            <a:ext cx="8771127" cy="537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Tableau Visualizations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8B36A8D-724B-47DE-825C-0596BB9BC24C}"/>
              </a:ext>
            </a:extLst>
          </p:cNvPr>
          <p:cNvSpPr/>
          <p:nvPr/>
        </p:nvSpPr>
        <p:spPr>
          <a:xfrm>
            <a:off x="5965795" y="1660124"/>
            <a:ext cx="74435" cy="3950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DDC9B6FC-D372-4D71-A2A8-4BDCF680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34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783C81A-9AF2-4A40-AABB-68F80FC2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454" y="1122362"/>
            <a:ext cx="10159537" cy="270149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3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Fixation/saccade/AOI analysis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1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637878"/>
            <a:ext cx="10159537" cy="49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Fixation Duration (Gender and Age Analysis)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DDD148B-1A61-4842-9382-7EC49C5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35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F780742-DD99-41BB-9C74-6C184DE83A47}"/>
              </a:ext>
            </a:extLst>
          </p:cNvPr>
          <p:cNvSpPr txBox="1"/>
          <p:nvPr/>
        </p:nvSpPr>
        <p:spPr>
          <a:xfrm>
            <a:off x="8258914" y="1320210"/>
            <a:ext cx="2957076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Observation</a:t>
            </a:r>
          </a:p>
          <a:p>
            <a:endParaRPr lang="en-US" sz="1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Males tend to have significantly different fixation distributions for cognitive distractions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>
            <a:off x="1072773" y="1227254"/>
            <a:ext cx="324297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Kolmogorov–Smirnov (Distribution comparison)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628824" y="1467154"/>
          <a:ext cx="3275168" cy="4845282"/>
        </p:xfrm>
        <a:graphic>
          <a:graphicData uri="http://schemas.openxmlformats.org/drawingml/2006/table">
            <a:tbl>
              <a:tblPr/>
              <a:tblGrid>
                <a:gridCol w="818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8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87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87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Participant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Congnitive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Emotional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Texting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0.577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0.097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65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Summary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>
            <a:off x="4628458" y="1231706"/>
            <a:ext cx="324297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Wilcoxon (Median comparison)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8199930" y="5742207"/>
          <a:ext cx="1516677" cy="571500"/>
        </p:xfrm>
        <a:graphic>
          <a:graphicData uri="http://schemas.openxmlformats.org/drawingml/2006/table">
            <a:tbl>
              <a:tblPr/>
              <a:tblGrid>
                <a:gridCol w="1516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 (body)"/>
                          <a:cs typeface="Calibri (body)"/>
                        </a:rPr>
                        <a:t>p-value ≤ 0.01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 (body)"/>
                          <a:cs typeface="Calibri (body)"/>
                        </a:rPr>
                        <a:t>0.01 &lt; p-value  ≤ 0.05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 (body)"/>
                          <a:cs typeface="Calibri (body)"/>
                        </a:rPr>
                        <a:t>0.05 &lt; p-value ≤ 0.10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186017" y="5272863"/>
          <a:ext cx="850900" cy="39116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Left Brace 4"/>
          <p:cNvSpPr/>
          <p:nvPr/>
        </p:nvSpPr>
        <p:spPr>
          <a:xfrm>
            <a:off x="493229" y="1849348"/>
            <a:ext cx="357591" cy="24657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480900" y="4339804"/>
            <a:ext cx="357590" cy="184934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-811328" y="2996080"/>
            <a:ext cx="240415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Young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23449" y="1467140"/>
          <a:ext cx="3353956" cy="4869959"/>
        </p:xfrm>
        <a:graphic>
          <a:graphicData uri="http://schemas.openxmlformats.org/drawingml/2006/table">
            <a:tbl>
              <a:tblPr/>
              <a:tblGrid>
                <a:gridCol w="8384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84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84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84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81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Participant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Congnitive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Emotional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Texting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0.829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0.387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0.894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66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Summary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-492026" y="5180537"/>
            <a:ext cx="1767501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Old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49608" y="1837019"/>
            <a:ext cx="850820" cy="102330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50179" y="1837019"/>
            <a:ext cx="826158" cy="99864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54039" y="4339803"/>
            <a:ext cx="850820" cy="842823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29948" y="4345231"/>
            <a:ext cx="850820" cy="820615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6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16491" y="1467144"/>
          <a:ext cx="3349156" cy="4771337"/>
        </p:xfrm>
        <a:graphic>
          <a:graphicData uri="http://schemas.openxmlformats.org/drawingml/2006/table">
            <a:tbl>
              <a:tblPr/>
              <a:tblGrid>
                <a:gridCol w="8372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7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72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2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4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Participant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Congnitive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Emotional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Texting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0.897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62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Summary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15923" y="1455758"/>
          <a:ext cx="3398476" cy="4856696"/>
        </p:xfrm>
        <a:graphic>
          <a:graphicData uri="http://schemas.openxmlformats.org/drawingml/2006/table">
            <a:tbl>
              <a:tblPr/>
              <a:tblGrid>
                <a:gridCol w="8496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96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96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96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7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Participant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Congnitive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Emotional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vs Texting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0.142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0.094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0.765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652" marR="9652" marT="96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0.088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65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Summary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21/26</a:t>
                      </a:r>
                    </a:p>
                  </a:txBody>
                  <a:tcPr marL="9652" marR="9652" marT="96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637878"/>
            <a:ext cx="10159537" cy="49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Saccade Duration (Gender and Age Analysis)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DDD148B-1A61-4842-9382-7EC49C5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36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F780742-DD99-41BB-9C74-6C184DE83A47}"/>
              </a:ext>
            </a:extLst>
          </p:cNvPr>
          <p:cNvSpPr txBox="1"/>
          <p:nvPr/>
        </p:nvSpPr>
        <p:spPr>
          <a:xfrm>
            <a:off x="8258914" y="1320210"/>
            <a:ext cx="2957076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Observation</a:t>
            </a:r>
          </a:p>
          <a:p>
            <a:endParaRPr lang="en-US" sz="1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Males tend to have significantly different saccade distributions for cognitive and emotional distractions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>
            <a:off x="1072773" y="1227254"/>
            <a:ext cx="324297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Kolmogorov–Smirnov (Distribution comparison)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>
            <a:off x="4628458" y="1231706"/>
            <a:ext cx="324297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Wilcoxon (Median comparison)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8199930" y="5742207"/>
          <a:ext cx="1516677" cy="571500"/>
        </p:xfrm>
        <a:graphic>
          <a:graphicData uri="http://schemas.openxmlformats.org/drawingml/2006/table">
            <a:tbl>
              <a:tblPr/>
              <a:tblGrid>
                <a:gridCol w="1516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 (body)"/>
                          <a:cs typeface="Calibri (body)"/>
                        </a:rPr>
                        <a:t>p-value ≤ 0.01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 (body)"/>
                          <a:cs typeface="Calibri (body)"/>
                        </a:rPr>
                        <a:t>0.01 &lt; p-value  ≤ 0.05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 (body)"/>
                          <a:cs typeface="Calibri (body)"/>
                        </a:rPr>
                        <a:t>0.05 &lt; p-value ≤ 0.10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186017" y="5272863"/>
          <a:ext cx="850900" cy="39116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Left Brace 4"/>
          <p:cNvSpPr/>
          <p:nvPr/>
        </p:nvSpPr>
        <p:spPr>
          <a:xfrm>
            <a:off x="493229" y="1849348"/>
            <a:ext cx="357591" cy="24657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480900" y="4339804"/>
            <a:ext cx="357590" cy="184934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-811328" y="2996080"/>
            <a:ext cx="240415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Young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-492026" y="5180537"/>
            <a:ext cx="1767501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Old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49608" y="1837019"/>
            <a:ext cx="1692582" cy="99864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50179" y="1837019"/>
            <a:ext cx="1669712" cy="99864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66370" y="4315146"/>
            <a:ext cx="1675820" cy="84282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66941" y="4290488"/>
            <a:ext cx="1652950" cy="805295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1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C49AB6-FD8F-4B3C-83D3-85E82309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179" y="3073704"/>
            <a:ext cx="5471634" cy="32325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77049"/>
            <a:ext cx="10159537" cy="549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Clustering for Normal Driving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E1C01ED-9AE3-4C45-BABC-DEB90F5A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454" y="1122363"/>
            <a:ext cx="10159537" cy="476220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cap="small" dirty="0"/>
              <a:t/>
            </a:r>
            <a:br>
              <a:rPr lang="en-US" sz="4000" b="1" cap="small" dirty="0"/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26C6119-9602-46D0-834A-37A10FCFD886}"/>
              </a:ext>
            </a:extLst>
          </p:cNvPr>
          <p:cNvSpPr txBox="1"/>
          <p:nvPr/>
        </p:nvSpPr>
        <p:spPr>
          <a:xfrm>
            <a:off x="1168394" y="1256955"/>
            <a:ext cx="1004759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320" indent="-285750">
              <a:buFont typeface="Arial" panose="020B0604020202020204" pitchFamily="34" charset="0"/>
              <a:buChar char="•"/>
            </a:pPr>
            <a:r>
              <a:rPr lang="en-US" sz="2000" dirty="0"/>
              <a:t>Features</a:t>
            </a:r>
          </a:p>
          <a:p>
            <a:pPr marL="914400" indent="-457200">
              <a:spcBef>
                <a:spcPts val="600"/>
              </a:spcBef>
              <a:buFont typeface="Calibri" panose="020F0502020204030204" pitchFamily="34" charset="0"/>
              <a:buChar char="−"/>
            </a:pPr>
            <a:r>
              <a:rPr lang="en-US" sz="2000" dirty="0"/>
              <a:t>Fixation and saccade durations (Mean and standard deviation)</a:t>
            </a:r>
          </a:p>
          <a:p>
            <a:pPr marL="914400" indent="-457200">
              <a:spcBef>
                <a:spcPts val="600"/>
              </a:spcBef>
              <a:buFont typeface="Calibri" panose="020F0502020204030204" pitchFamily="34" charset="0"/>
              <a:buChar char="−"/>
            </a:pPr>
            <a:r>
              <a:rPr lang="en-US" sz="2000" dirty="0"/>
              <a:t>Location of fixation gazes</a:t>
            </a:r>
          </a:p>
          <a:p>
            <a:pPr marL="914400" indent="-457200">
              <a:spcBef>
                <a:spcPts val="600"/>
              </a:spcBef>
              <a:buFont typeface="Calibri" panose="020F0502020204030204" pitchFamily="34" charset="0"/>
              <a:buChar char="−"/>
            </a:pPr>
            <a:r>
              <a:rPr lang="en-US" sz="2000" dirty="0"/>
              <a:t>Saccade velocities in horizontal and vertical direction</a:t>
            </a:r>
          </a:p>
          <a:p>
            <a:pPr marL="914400" indent="-457200">
              <a:spcBef>
                <a:spcPts val="600"/>
              </a:spcBef>
              <a:buFont typeface="Calibri" panose="020F0502020204030204" pitchFamily="34" charset="0"/>
              <a:buChar char="−"/>
            </a:pPr>
            <a:r>
              <a:rPr lang="en-US" sz="2000" dirty="0"/>
              <a:t>Age, Personality type (A/B) and Trait Anxiety Inventory</a:t>
            </a:r>
          </a:p>
          <a:p>
            <a:pPr marL="914400" indent="-457200">
              <a:spcBef>
                <a:spcPts val="600"/>
              </a:spcBef>
              <a:buFont typeface="+mj-lt"/>
              <a:buAutoNum type="alphaLcParenR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Algorithm: Partitioning Around Medoids</a:t>
            </a:r>
          </a:p>
          <a:p>
            <a:pPr marL="914400" lvl="1" indent="-457200">
              <a:buFont typeface="Calibri" panose="020F0502020204030204" pitchFamily="34" charset="0"/>
              <a:buChar char="−"/>
            </a:pPr>
            <a:r>
              <a:rPr lang="en-US" sz="2000" dirty="0"/>
              <a:t>Distance as ‘</a:t>
            </a:r>
            <a:r>
              <a:rPr lang="en-US" sz="2000" dirty="0" err="1"/>
              <a:t>canberra</a:t>
            </a:r>
            <a:r>
              <a:rPr lang="en-US" sz="2000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914400" indent="-457200">
              <a:spcBef>
                <a:spcPts val="600"/>
              </a:spcBef>
              <a:buFont typeface="+mj-lt"/>
              <a:buAutoNum type="alphaLcParenR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4D94D47-5DBF-4F9A-AF1B-AC0EE064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8378" y="6306282"/>
            <a:ext cx="2743200" cy="365125"/>
          </a:xfrm>
        </p:spPr>
        <p:txBody>
          <a:bodyPr/>
          <a:lstStyle/>
          <a:p>
            <a:fld id="{2FAAAFF4-19DD-42B5-9228-6401BD5EFB6F}" type="slidenum">
              <a:rPr lang="en-US" smtClean="0"/>
              <a:t>37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C3685DD-CE27-4BC5-9DDE-A44ECC18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84" y="4179604"/>
            <a:ext cx="2954842" cy="82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42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72432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Clustering Results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E1C01ED-9AE3-4C45-BABC-DEB90F5A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454" y="1122363"/>
            <a:ext cx="10159537" cy="476220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cap="small" dirty="0"/>
              <a:t/>
            </a:r>
            <a:br>
              <a:rPr lang="en-US" sz="4000" b="1" cap="small" dirty="0"/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4D94D47-5DBF-4F9A-AF1B-AC0EE064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8378" y="6306282"/>
            <a:ext cx="2743200" cy="365125"/>
          </a:xfrm>
        </p:spPr>
        <p:txBody>
          <a:bodyPr/>
          <a:lstStyle/>
          <a:p>
            <a:fld id="{2FAAAFF4-19DD-42B5-9228-6401BD5EFB6F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536017"/>
              </p:ext>
            </p:extLst>
          </p:nvPr>
        </p:nvGraphicFramePr>
        <p:xfrm>
          <a:off x="1056454" y="1544075"/>
          <a:ext cx="10154471" cy="3226410"/>
        </p:xfrm>
        <a:graphic>
          <a:graphicData uri="http://schemas.openxmlformats.org/drawingml/2006/table">
            <a:tbl>
              <a:tblPr/>
              <a:tblGrid>
                <a:gridCol w="1905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50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691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753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16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No. of Participants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Participant Types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6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Cluster 1 (YF)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6 Young Females, 1 Old Male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Dominant group: Young     </a:t>
                      </a: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6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Cluster 2 (Mixed)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5 Young Males, 1 Old Male, 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3 Young Females, 3 Old Females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~46% drivers, irrespective </a:t>
                      </a: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*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of age/gender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6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Cluster 3 (Old)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3 Old Males, 3 Old Females, 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1 Young Male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Dominant group: Old     </a:t>
                      </a: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*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Participants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8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-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-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608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629813"/>
            <a:ext cx="8771127" cy="5458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Tableau  Visualization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8B36A8D-724B-47DE-825C-0596BB9BC24C}"/>
              </a:ext>
            </a:extLst>
          </p:cNvPr>
          <p:cNvSpPr/>
          <p:nvPr/>
        </p:nvSpPr>
        <p:spPr>
          <a:xfrm>
            <a:off x="5965795" y="1660124"/>
            <a:ext cx="74435" cy="3950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DDC9B6FC-D372-4D71-A2A8-4BDCF680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39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783C81A-9AF2-4A40-AABB-68F80FC2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454" y="1122362"/>
            <a:ext cx="10159537" cy="270149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/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3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Fixation/saccade/AOI analysis</a:t>
            </a:r>
            <a:br>
              <a:rPr lang="en-US" sz="3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Clusters</a:t>
            </a:r>
          </a:p>
        </p:txBody>
      </p:sp>
    </p:spTree>
    <p:extLst>
      <p:ext uri="{BB962C8B-B14F-4D97-AF65-F5344CB8AC3E}">
        <p14:creationId xmlns:p14="http://schemas.microsoft.com/office/powerpoint/2010/main" val="234206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94804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3A5886-6E5C-42EE-886F-75C0BB5E3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72"/>
                    </a14:imgEffect>
                    <a14:imgEffect>
                      <a14:saturation sat="50000"/>
                    </a14:imgEffect>
                    <a14:imgEffect>
                      <a14:brightnessContrast bright="3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453" y="1181455"/>
            <a:ext cx="10159537" cy="2409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7EF4D95-B32A-4DFC-9FD3-D6C84818C940}"/>
              </a:ext>
            </a:extLst>
          </p:cNvPr>
          <p:cNvSpPr txBox="1"/>
          <p:nvPr/>
        </p:nvSpPr>
        <p:spPr>
          <a:xfrm>
            <a:off x="1056453" y="3638672"/>
            <a:ext cx="1015953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Between 13% and 50% of crashes are attributed to driver distraction estimated to cause about 5000 deaths per year</a:t>
            </a:r>
            <a:r>
              <a:rPr lang="en-US" sz="2000" baseline="30000" dirty="0"/>
              <a:t>[1]</a:t>
            </a:r>
          </a:p>
          <a:p>
            <a:pPr marL="342900" indent="-342900">
              <a:buAutoNum type="arabicPeriod"/>
            </a:pPr>
            <a:r>
              <a:rPr lang="en-US" sz="2000" dirty="0"/>
              <a:t>Driving under cognitive distractions can degrade driving performance</a:t>
            </a:r>
            <a:r>
              <a:rPr lang="en-US" sz="2000" baseline="30000" dirty="0"/>
              <a:t>[2]</a:t>
            </a:r>
          </a:p>
          <a:p>
            <a:pPr marL="342900" indent="-342900">
              <a:buAutoNum type="arabicPeriod"/>
            </a:pPr>
            <a:r>
              <a:rPr lang="en-US" sz="2000" dirty="0"/>
              <a:t>Using a cell phone reduces brain activity by 37%</a:t>
            </a:r>
            <a:r>
              <a:rPr lang="en-US" sz="2000" baseline="30000" dirty="0"/>
              <a:t>[3]</a:t>
            </a:r>
          </a:p>
          <a:p>
            <a:pPr marL="342900" indent="-342900">
              <a:buAutoNum type="arabicPeriod"/>
            </a:pPr>
            <a:r>
              <a:rPr lang="en-US" sz="2000" dirty="0"/>
              <a:t>Traffic regulations give no consideration to cognitive and emotional distractions while driving due to lack of clearly abstracted studies</a:t>
            </a:r>
            <a:r>
              <a:rPr lang="en-US" sz="2000" baseline="30000" dirty="0"/>
              <a:t>[4]</a:t>
            </a: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CFE59E-13C3-447E-A7B2-E10AD6BC90EB}"/>
              </a:ext>
            </a:extLst>
          </p:cNvPr>
          <p:cNvSpPr txBox="1"/>
          <p:nvPr/>
        </p:nvSpPr>
        <p:spPr>
          <a:xfrm>
            <a:off x="1056453" y="5519920"/>
            <a:ext cx="1031043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Liang Y., Reyes M.L., Lee J.D., Real-Time Detection of Driver Cognitive Distraction Using Support Vector Machines (June 2007)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Strayer D.L. et al. Measuring cognitive distractions in the Automobile (2013)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[3]/Image Source: https://www.i-lawsuit.com/distracted-driving-is-worse-than-driving-drunk/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Pavlidis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et. al, Dissecting Driver Behaviors Under Cognitive, Emotional, Sensorimotor, and Mixed Sensors, pp. 10 (Jan 2016)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30F11A30-40AC-4B2C-A7EA-83DD007C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4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746702"/>
            <a:ext cx="6995508" cy="49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  <a:cs typeface="Calibri"/>
              </a:rPr>
              <a:t>Driving Performance 1/2 (Mean Values)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8D947D8-A1C3-4F89-95C4-6C06AF71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40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CBC0107-DA38-4D73-9D7C-580F52A21D35}"/>
              </a:ext>
            </a:extLst>
          </p:cNvPr>
          <p:cNvSpPr txBox="1"/>
          <p:nvPr/>
        </p:nvSpPr>
        <p:spPr>
          <a:xfrm>
            <a:off x="7484747" y="1528797"/>
            <a:ext cx="38101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Mean lane position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678190" y="1775374"/>
            <a:ext cx="308268" cy="23794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>
            <a:off x="702854" y="4179527"/>
            <a:ext cx="283605" cy="17383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-389649" y="2882654"/>
            <a:ext cx="1955381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Young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-142099" y="4953927"/>
            <a:ext cx="143757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Old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4098232" y="1792156"/>
            <a:ext cx="266843" cy="23503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>
            <a:off x="4098234" y="4167198"/>
            <a:ext cx="266842" cy="178770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3018062" y="2874778"/>
            <a:ext cx="1955381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Young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3265612" y="4970709"/>
            <a:ext cx="143757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Old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CBC0107-DA38-4D73-9D7C-580F52A21D35}"/>
              </a:ext>
            </a:extLst>
          </p:cNvPr>
          <p:cNvSpPr txBox="1"/>
          <p:nvPr/>
        </p:nvSpPr>
        <p:spPr>
          <a:xfrm>
            <a:off x="7506065" y="2458060"/>
            <a:ext cx="38258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Mean absolute steering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F780742-DD99-41BB-9C74-6C184DE83A47}"/>
              </a:ext>
            </a:extLst>
          </p:cNvPr>
          <p:cNvSpPr txBox="1"/>
          <p:nvPr/>
        </p:nvSpPr>
        <p:spPr>
          <a:xfrm>
            <a:off x="7484194" y="3453125"/>
            <a:ext cx="3847737" cy="1985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Observations</a:t>
            </a:r>
          </a:p>
          <a:p>
            <a:endParaRPr lang="en-US" sz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is a shift in lane position towards</a:t>
            </a:r>
          </a:p>
          <a:p>
            <a:pPr marL="742950" lvl="1" indent="-285750">
              <a:buSzPct val="50000"/>
              <a:buFont typeface="Calibri" panose="020F0502020204030204" pitchFamily="34" charset="0"/>
              <a:buChar char="−"/>
            </a:pPr>
            <a:r>
              <a:rPr lang="en-US" sz="1600" dirty="0"/>
              <a:t>left when a person is texting</a:t>
            </a:r>
          </a:p>
          <a:p>
            <a:pPr marL="742950" lvl="1" indent="-285750">
              <a:buSzPct val="50000"/>
              <a:buFont typeface="Calibri" panose="020F0502020204030204" pitchFamily="34" charset="0"/>
              <a:buChar char="−"/>
            </a:pPr>
            <a:r>
              <a:rPr lang="en-US" sz="1600" dirty="0"/>
              <a:t>right when a person is under cognitive and emotional distractions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The mean absolute steering value increases when driving under all distractions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7162567" y="5544101"/>
          <a:ext cx="850900" cy="39116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8124734" y="5544101"/>
          <a:ext cx="1974126" cy="391160"/>
        </p:xfrm>
        <a:graphic>
          <a:graphicData uri="http://schemas.openxmlformats.org/drawingml/2006/table">
            <a:tbl>
              <a:tblPr/>
              <a:tblGrid>
                <a:gridCol w="19741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(Distracted drive - Normal)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 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(Distracted drive - Normal)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 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26194" y="1269889"/>
          <a:ext cx="2523076" cy="4660364"/>
        </p:xfrm>
        <a:graphic>
          <a:graphicData uri="http://schemas.openxmlformats.org/drawingml/2006/table">
            <a:tbl>
              <a:tblPr/>
              <a:tblGrid>
                <a:gridCol w="6307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07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07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07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982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Change in mean absolute steering</a:t>
                      </a:r>
                    </a:p>
                  </a:txBody>
                  <a:tcPr marL="9704" marR="9704" marT="9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Participant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Cognitive - Normal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Emotional - Normal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Texting - Normal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-0.108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-0.061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5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484194" y="2739014"/>
          <a:ext cx="3847737" cy="576580"/>
        </p:xfrm>
        <a:graphic>
          <a:graphicData uri="http://schemas.openxmlformats.org/drawingml/2006/table">
            <a:tbl>
              <a:tblPr/>
              <a:tblGrid>
                <a:gridCol w="12825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25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25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Cognitive - Normal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Emotional - Normal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Texting - Normal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135246" y="1269484"/>
          <a:ext cx="2539308" cy="4660770"/>
        </p:xfrm>
        <a:graphic>
          <a:graphicData uri="http://schemas.openxmlformats.org/drawingml/2006/table">
            <a:tbl>
              <a:tblPr/>
              <a:tblGrid>
                <a:gridCol w="6348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48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48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48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983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2060"/>
                          </a:solidFill>
                          <a:effectLst/>
                          <a:latin typeface="Calibri"/>
                        </a:rPr>
                        <a:t>Change in mean lane position</a:t>
                      </a:r>
                    </a:p>
                  </a:txBody>
                  <a:tcPr marL="9704" marR="9704" marT="9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Participant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Cognitive - Normal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Emotional - Normal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Texting - Normal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-0.064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-0.017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0.549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-0.081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-0.056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-0.003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-0.004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59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704" marR="9704" marT="97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0.212</a:t>
                      </a:r>
                    </a:p>
                  </a:txBody>
                  <a:tcPr marL="9704" marR="9704" marT="9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496524" y="1838997"/>
          <a:ext cx="3835407" cy="576580"/>
        </p:xfrm>
        <a:graphic>
          <a:graphicData uri="http://schemas.openxmlformats.org/drawingml/2006/table">
            <a:tbl>
              <a:tblPr/>
              <a:tblGrid>
                <a:gridCol w="12784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84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84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Cognitive - Normal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Emotional - Normal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Texting - Normal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30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282513"/>
              </p:ext>
            </p:extLst>
          </p:nvPr>
        </p:nvGraphicFramePr>
        <p:xfrm>
          <a:off x="3809767" y="2563442"/>
          <a:ext cx="7042453" cy="3278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8D947D8-A1C3-4F89-95C4-6C06AF71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41</a:t>
            </a:fld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79542" y="1787703"/>
            <a:ext cx="283606" cy="239182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>
            <a:off x="554882" y="4216514"/>
            <a:ext cx="308266" cy="176304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-500628" y="2894983"/>
            <a:ext cx="1955381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Young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609E3E3-39F0-4F7D-ADAF-6220CF35310E}"/>
              </a:ext>
            </a:extLst>
          </p:cNvPr>
          <p:cNvSpPr txBox="1"/>
          <p:nvPr/>
        </p:nvSpPr>
        <p:spPr>
          <a:xfrm rot="16200000">
            <a:off x="-253078" y="5003243"/>
            <a:ext cx="143757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Old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95976"/>
              </p:ext>
            </p:extLst>
          </p:nvPr>
        </p:nvGraphicFramePr>
        <p:xfrm>
          <a:off x="3808611" y="5611173"/>
          <a:ext cx="850900" cy="39116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41114"/>
              </p:ext>
            </p:extLst>
          </p:nvPr>
        </p:nvGraphicFramePr>
        <p:xfrm>
          <a:off x="4758447" y="5611173"/>
          <a:ext cx="1974126" cy="391160"/>
        </p:xfrm>
        <a:graphic>
          <a:graphicData uri="http://schemas.openxmlformats.org/drawingml/2006/table">
            <a:tbl>
              <a:tblPr/>
              <a:tblGrid>
                <a:gridCol w="19741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(Distracted drive - Normal)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 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(Distracted drive - Normal)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 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2" y="746702"/>
            <a:ext cx="7772343" cy="49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  <a:cs typeface="Calibri"/>
              </a:rPr>
              <a:t>Driving Performance 2/2 (Braking Frequency &gt; 1 SD)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F780742-DD99-41BB-9C74-6C184DE83A47}"/>
              </a:ext>
            </a:extLst>
          </p:cNvPr>
          <p:cNvSpPr txBox="1"/>
          <p:nvPr/>
        </p:nvSpPr>
        <p:spPr>
          <a:xfrm>
            <a:off x="7679183" y="1235861"/>
            <a:ext cx="3536808" cy="2477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Observations</a:t>
            </a:r>
          </a:p>
          <a:p>
            <a:endParaRPr lang="en-US" sz="1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There is an overall increase in braking frequency when driving under distractions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Older males apply brakes frequently when under emotional distraction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There is a decrease in braking frequency for older females when driving under cognitive and emotional distractions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185FFAB-563F-4B5D-B097-9A11581E6A4A}"/>
              </a:ext>
            </a:extLst>
          </p:cNvPr>
          <p:cNvSpPr txBox="1"/>
          <p:nvPr/>
        </p:nvSpPr>
        <p:spPr>
          <a:xfrm rot="16200000">
            <a:off x="2459276" y="3818523"/>
            <a:ext cx="268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Braking frequency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971509" y="1442513"/>
          <a:ext cx="2628596" cy="4561712"/>
        </p:xfrm>
        <a:graphic>
          <a:graphicData uri="http://schemas.openxmlformats.org/drawingml/2006/table">
            <a:tbl>
              <a:tblPr/>
              <a:tblGrid>
                <a:gridCol w="657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6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Participant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Cognitive - Normal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Emotional - Normal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Texting - Normal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-39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-15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-17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-52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-48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-239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-35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6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0110" marR="10110" marT="101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0110" marR="10110" marT="101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6772693-C814-4841-AC95-0B1AC1F35849}"/>
              </a:ext>
            </a:extLst>
          </p:cNvPr>
          <p:cNvSpPr txBox="1"/>
          <p:nvPr/>
        </p:nvSpPr>
        <p:spPr>
          <a:xfrm>
            <a:off x="3229798" y="1200955"/>
            <a:ext cx="34256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Change in braking frequency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32FF72-E01E-4538-84A6-BC5A7B69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798" y="5059096"/>
            <a:ext cx="47815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02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BE31AF3-9451-4F89-976F-47E77E95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54" y="1557083"/>
            <a:ext cx="10159884" cy="47859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94804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Roadmap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A8E5A3-7ECF-4A81-94F8-29D6796ACF08}"/>
              </a:ext>
            </a:extLst>
          </p:cNvPr>
          <p:cNvSpPr txBox="1"/>
          <p:nvPr/>
        </p:nvSpPr>
        <p:spPr>
          <a:xfrm>
            <a:off x="1888539" y="1561950"/>
            <a:ext cx="146304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ACCB71-9948-468D-A154-26C1813D026A}"/>
              </a:ext>
            </a:extLst>
          </p:cNvPr>
          <p:cNvSpPr txBox="1"/>
          <p:nvPr/>
        </p:nvSpPr>
        <p:spPr>
          <a:xfrm>
            <a:off x="4267772" y="2351961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Experimental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80C3D9-D85B-4D49-B67C-EEC4993B6CD4}"/>
              </a:ext>
            </a:extLst>
          </p:cNvPr>
          <p:cNvSpPr txBox="1"/>
          <p:nvPr/>
        </p:nvSpPr>
        <p:spPr>
          <a:xfrm>
            <a:off x="3365922" y="3816698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5853DE2-4C85-41E1-B3B8-9D351890B3E8}"/>
              </a:ext>
            </a:extLst>
          </p:cNvPr>
          <p:cNvSpPr txBox="1"/>
          <p:nvPr/>
        </p:nvSpPr>
        <p:spPr>
          <a:xfrm>
            <a:off x="6251542" y="3249451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A47DAF4-E17C-43D6-A5D6-9BBAEEC9D34F}"/>
              </a:ext>
            </a:extLst>
          </p:cNvPr>
          <p:cNvSpPr txBox="1"/>
          <p:nvPr/>
        </p:nvSpPr>
        <p:spPr>
          <a:xfrm>
            <a:off x="8696113" y="4019193"/>
            <a:ext cx="1463040" cy="64255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Experimental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CC4EDC-6BAC-4864-B779-64D82BBC300B}"/>
              </a:ext>
            </a:extLst>
          </p:cNvPr>
          <p:cNvSpPr txBox="1"/>
          <p:nvPr/>
        </p:nvSpPr>
        <p:spPr>
          <a:xfrm>
            <a:off x="7660792" y="5462511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758A5C-9F61-4374-97B2-DC132B8DB5BC}"/>
              </a:ext>
            </a:extLst>
          </p:cNvPr>
          <p:cNvSpPr txBox="1"/>
          <p:nvPr/>
        </p:nvSpPr>
        <p:spPr>
          <a:xfrm>
            <a:off x="7660792" y="5462237"/>
            <a:ext cx="1463040" cy="64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Conclusion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3CED113-C112-40AB-923E-72B788C3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3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673390"/>
            <a:ext cx="8966435" cy="49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Conclusions (1/3)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DDD148B-1A61-4842-9382-7EC49C5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43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837AAA-A7D6-47EB-BE81-BE3FA947CB31}"/>
              </a:ext>
            </a:extLst>
          </p:cNvPr>
          <p:cNvSpPr txBox="1"/>
          <p:nvPr/>
        </p:nvSpPr>
        <p:spPr>
          <a:xfrm>
            <a:off x="1056454" y="1281938"/>
            <a:ext cx="10159537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Texting causes</a:t>
            </a:r>
          </a:p>
          <a:p>
            <a:pPr marL="800100" lvl="1" indent="-342900">
              <a:spcAft>
                <a:spcPts val="600"/>
              </a:spcAft>
              <a:buFont typeface="Lucida Grande"/>
              <a:buChar char="-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decrease in number of fixation counts and increase in fixation durations</a:t>
            </a:r>
          </a:p>
          <a:p>
            <a:pPr marL="800100" lvl="1" indent="-342900">
              <a:spcAft>
                <a:spcPts val="600"/>
              </a:spcAft>
              <a:buFont typeface="Lucida Grande"/>
              <a:buChar char="-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significant lane departures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24BC338-60F4-4E12-8622-A898623A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92" y="2347454"/>
            <a:ext cx="2963596" cy="1463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C3FDD5E-DE17-4E86-9F38-34651764D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34" y="2347454"/>
            <a:ext cx="2798389" cy="1463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D07BFF7-2CBD-4365-B015-B284EDC85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70" y="2347454"/>
            <a:ext cx="3285764" cy="1463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8837AAA-A7D6-47EB-BE81-BE3FA947CB31}"/>
              </a:ext>
            </a:extLst>
          </p:cNvPr>
          <p:cNvSpPr txBox="1"/>
          <p:nvPr/>
        </p:nvSpPr>
        <p:spPr>
          <a:xfrm>
            <a:off x="1056454" y="3873666"/>
            <a:ext cx="10159537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Cognitive and emotional distractions</a:t>
            </a:r>
          </a:p>
          <a:p>
            <a:pPr marL="800100" lvl="1" indent="-342900">
              <a:spcAft>
                <a:spcPts val="600"/>
              </a:spcAft>
              <a:buFont typeface="Lucida Grande"/>
              <a:buChar char="-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restrictive eye movements</a:t>
            </a:r>
          </a:p>
          <a:p>
            <a:pPr marL="800100" lvl="1" indent="-342900">
              <a:spcAft>
                <a:spcPts val="600"/>
              </a:spcAft>
              <a:buFont typeface="Lucida Grande"/>
              <a:buChar char="-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increase AOI dwell times at road (44% for cognitive, 16% for emotional)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AE572DE-73E0-4965-8FC7-CC18BECBB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055" y="5002354"/>
            <a:ext cx="2734292" cy="1463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D66AE1-8098-47A4-A143-515E857AE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524" y="5002354"/>
            <a:ext cx="3434251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673390"/>
            <a:ext cx="8966435" cy="49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Conclusions (2/3)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DDD148B-1A61-4842-9382-7EC49C5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837AAA-A7D6-47EB-BE81-BE3FA947CB31}"/>
              </a:ext>
            </a:extLst>
          </p:cNvPr>
          <p:cNvSpPr txBox="1"/>
          <p:nvPr/>
        </p:nvSpPr>
        <p:spPr>
          <a:xfrm>
            <a:off x="1056454" y="1281938"/>
            <a:ext cx="10159537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Emotional distractions</a:t>
            </a:r>
          </a:p>
          <a:p>
            <a:pPr marL="800100" lvl="1" indent="-342900">
              <a:spcAft>
                <a:spcPts val="600"/>
              </a:spcAft>
              <a:buFont typeface="Lucida Grande"/>
              <a:buChar char="-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reduce horizontal eye movements (~50%), showing much higher reductions in older drivers</a:t>
            </a:r>
          </a:p>
          <a:p>
            <a:pPr marL="800100" lvl="1" indent="-342900">
              <a:spcAft>
                <a:spcPts val="600"/>
              </a:spcAft>
              <a:buFont typeface="Lucida Grande"/>
              <a:buChar char="-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cause older males to apply brakes frequently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842DB77-A38C-400D-A7EF-983850FC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85" y="2363765"/>
            <a:ext cx="2875717" cy="1463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B383908-7D8A-47F4-95D5-D5EEAC17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93" y="2402652"/>
            <a:ext cx="2889504" cy="1463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8837AAA-A7D6-47EB-BE81-BE3FA947CB31}"/>
              </a:ext>
            </a:extLst>
          </p:cNvPr>
          <p:cNvSpPr txBox="1"/>
          <p:nvPr/>
        </p:nvSpPr>
        <p:spPr>
          <a:xfrm>
            <a:off x="1019461" y="3993412"/>
            <a:ext cx="10159537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Cognitive distractions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</a:endParaRPr>
          </a:p>
          <a:p>
            <a:pPr marL="800100" lvl="1" indent="-342900">
              <a:spcAft>
                <a:spcPts val="600"/>
              </a:spcAft>
              <a:buFont typeface="Lucida Grande"/>
              <a:buChar char="-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 decrease in AOI shifts (38%)</a:t>
            </a:r>
          </a:p>
          <a:p>
            <a:pPr marL="800100" lvl="1" indent="-342900">
              <a:spcAft>
                <a:spcPts val="600"/>
              </a:spcAft>
              <a:buFont typeface="Lucida Grande"/>
              <a:buChar char="-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cause young females to accelerate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F7A3071-94AE-4F1D-9B32-92515F23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518" y="5013455"/>
            <a:ext cx="2731284" cy="1463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D58ECDE-4B0E-403E-A045-7FC64E819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276" y="5013455"/>
            <a:ext cx="3206338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3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3" y="673390"/>
            <a:ext cx="8966435" cy="49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Conclusions (3/3)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DDD148B-1A61-4842-9382-7EC49C5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837AAA-A7D6-47EB-BE81-BE3FA947CB31}"/>
              </a:ext>
            </a:extLst>
          </p:cNvPr>
          <p:cNvSpPr txBox="1"/>
          <p:nvPr/>
        </p:nvSpPr>
        <p:spPr>
          <a:xfrm>
            <a:off x="1056453" y="1318022"/>
            <a:ext cx="1015953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Males show significant difference in distributions for fixation and saccade duration under emotional and cognitive distractions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 is a significant increase in absolute steering movement for all distractions, which might represent dangerous driving behavior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32087E1-E71D-40A3-9469-08C99524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49" y="2904504"/>
            <a:ext cx="4281942" cy="19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98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19572"/>
            <a:ext cx="10086332" cy="518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rgbClr val="002060"/>
                </a:solidFill>
              </a:rPr>
              <a:t>Future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75C78A-9921-4840-8F3E-836A5FD288CC}"/>
              </a:ext>
            </a:extLst>
          </p:cNvPr>
          <p:cNvSpPr txBox="1"/>
          <p:nvPr/>
        </p:nvSpPr>
        <p:spPr>
          <a:xfrm>
            <a:off x="1056454" y="1578399"/>
            <a:ext cx="10159536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Publish the research findings at ACM CHI conference or IEEE Transactions of Affective Computing journal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Predicting the driving distractions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F07740A-694A-40B9-91BA-489C7B6A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A041E5-FD67-4E6F-8BEC-8138EB525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075" y="2436313"/>
            <a:ext cx="4474995" cy="128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255387-CD59-46A6-A5F5-E50D05DD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63" y="2436313"/>
            <a:ext cx="320040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81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>
            <a:cxnSpLocks/>
          </p:cNvCxnSpPr>
          <p:nvPr/>
        </p:nvCxnSpPr>
        <p:spPr>
          <a:xfrm>
            <a:off x="1056454" y="1170528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708902"/>
            <a:ext cx="7114826" cy="49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Acknowledgments</a:t>
            </a:r>
          </a:p>
          <a:p>
            <a:pPr algn="l"/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DDD148B-1A61-4842-9382-7EC49C50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879151-C438-47CF-B9B4-5C2D7E6C2E16}"/>
              </a:ext>
            </a:extLst>
          </p:cNvPr>
          <p:cNvSpPr txBox="1"/>
          <p:nvPr/>
        </p:nvSpPr>
        <p:spPr>
          <a:xfrm>
            <a:off x="1056453" y="1351193"/>
            <a:ext cx="10159537" cy="26084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Computational Physiology Laboratory (CPL)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University of Houston </a:t>
            </a:r>
          </a:p>
          <a:p>
            <a:endParaRPr lang="en-US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Eye Movement Analysis Package for Fixation and Saccade Detection</a:t>
            </a:r>
          </a:p>
          <a:p>
            <a:r>
              <a:rPr lang="en-US" dirty="0"/>
              <a:t>Author: Simon Schwab (‘</a:t>
            </a:r>
            <a:r>
              <a:rPr lang="en-US" dirty="0" err="1"/>
              <a:t>emov</a:t>
            </a:r>
            <a:r>
              <a:rPr lang="en-US" dirty="0"/>
              <a:t>’ package in R, Aug 2016)</a:t>
            </a:r>
          </a:p>
          <a:p>
            <a:endParaRPr lang="en-US" sz="1050" dirty="0"/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9E671B-0345-40B3-9305-29070D57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879" y="3677238"/>
            <a:ext cx="1520723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EEAEEE-12E2-4278-90D5-65015A30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08" y="3712125"/>
            <a:ext cx="1522892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CAE384-5D7D-4717-AC02-51D53D2C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664" y="3703248"/>
            <a:ext cx="1540747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823544-9DF4-4BDF-A4B5-CFF15B861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735" y="3687973"/>
            <a:ext cx="152845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14398C-89CE-4E19-A143-995203C5083A}"/>
              </a:ext>
            </a:extLst>
          </p:cNvPr>
          <p:cNvSpPr txBox="1"/>
          <p:nvPr/>
        </p:nvSpPr>
        <p:spPr>
          <a:xfrm>
            <a:off x="9136303" y="5508662"/>
            <a:ext cx="22196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Dr. Ermelinda G. </a:t>
            </a:r>
            <a:r>
              <a:rPr lang="en-US" sz="1600" b="1" dirty="0" err="1">
                <a:solidFill>
                  <a:srgbClr val="002060"/>
                </a:solidFill>
              </a:rPr>
              <a:t>DeLaVi</a:t>
            </a:r>
            <a:r>
              <a:rPr lang="es-ES" sz="1600" b="1" dirty="0">
                <a:solidFill>
                  <a:srgbClr val="002060"/>
                </a:solidFill>
              </a:rPr>
              <a:t>ñ</a:t>
            </a:r>
            <a:r>
              <a:rPr lang="en-US" sz="1600" b="1" dirty="0">
                <a:solidFill>
                  <a:srgbClr val="002060"/>
                </a:solidFill>
              </a:rPr>
              <a:t>a</a:t>
            </a:r>
          </a:p>
          <a:p>
            <a:pPr algn="ctr"/>
            <a:r>
              <a:rPr lang="en-US" sz="1600" dirty="0"/>
              <a:t>Associate Dean</a:t>
            </a: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6FF2B3F-C01C-441F-901C-46C675D35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361" y="3706885"/>
            <a:ext cx="1507613" cy="1831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EE8BE4-266B-41F6-A3B1-774313D50EF6}"/>
              </a:ext>
            </a:extLst>
          </p:cNvPr>
          <p:cNvSpPr txBox="1"/>
          <p:nvPr/>
        </p:nvSpPr>
        <p:spPr>
          <a:xfrm>
            <a:off x="651599" y="5520312"/>
            <a:ext cx="22196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Dr. </a:t>
            </a:r>
            <a:r>
              <a:rPr lang="en-US" sz="1600" b="1" dirty="0" err="1">
                <a:solidFill>
                  <a:srgbClr val="002060"/>
                </a:solidFill>
              </a:rPr>
              <a:t>Dvijesh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Shastri</a:t>
            </a:r>
            <a:endParaRPr lang="en-US" sz="1600" b="1" dirty="0">
              <a:solidFill>
                <a:srgbClr val="002060"/>
              </a:solidFill>
            </a:endParaRPr>
          </a:p>
          <a:p>
            <a:pPr algn="ctr"/>
            <a:r>
              <a:rPr lang="en-US" sz="1600" dirty="0"/>
              <a:t>Associate Professor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504146-36A9-4171-9909-04C2E955B9A6}"/>
              </a:ext>
            </a:extLst>
          </p:cNvPr>
          <p:cNvSpPr txBox="1"/>
          <p:nvPr/>
        </p:nvSpPr>
        <p:spPr>
          <a:xfrm>
            <a:off x="2840875" y="5520312"/>
            <a:ext cx="22196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Dr. Benjamin </a:t>
            </a:r>
            <a:r>
              <a:rPr lang="en-US" sz="1600" b="1" dirty="0" err="1">
                <a:solidFill>
                  <a:srgbClr val="002060"/>
                </a:solidFill>
              </a:rPr>
              <a:t>Soibam</a:t>
            </a:r>
            <a:endParaRPr lang="en-US" sz="1600" b="1" dirty="0">
              <a:solidFill>
                <a:srgbClr val="002060"/>
              </a:solidFill>
            </a:endParaRPr>
          </a:p>
          <a:p>
            <a:pPr algn="ctr"/>
            <a:r>
              <a:rPr lang="en-US" sz="1600" dirty="0"/>
              <a:t>Assistant Professor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18E49CC-3DA2-4173-89E6-D43A46315500}"/>
              </a:ext>
            </a:extLst>
          </p:cNvPr>
          <p:cNvSpPr txBox="1"/>
          <p:nvPr/>
        </p:nvSpPr>
        <p:spPr>
          <a:xfrm>
            <a:off x="4929543" y="5519770"/>
            <a:ext cx="22196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Dr. John P. King</a:t>
            </a:r>
          </a:p>
          <a:p>
            <a:pPr algn="ctr"/>
            <a:r>
              <a:rPr lang="en-US" sz="1600" dirty="0"/>
              <a:t>Assistant Professor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BE929DF-A3D9-4CB0-BCB7-7E401336F5DB}"/>
              </a:ext>
            </a:extLst>
          </p:cNvPr>
          <p:cNvSpPr txBox="1"/>
          <p:nvPr/>
        </p:nvSpPr>
        <p:spPr>
          <a:xfrm>
            <a:off x="7061317" y="5521377"/>
            <a:ext cx="22196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Dr. Erin M. </a:t>
            </a:r>
            <a:r>
              <a:rPr lang="en-US" sz="1600" b="1" dirty="0" err="1">
                <a:solidFill>
                  <a:srgbClr val="002060"/>
                </a:solidFill>
              </a:rPr>
              <a:t>Hodgess</a:t>
            </a:r>
            <a:endParaRPr lang="en-US" sz="1600" b="1" dirty="0">
              <a:solidFill>
                <a:srgbClr val="002060"/>
              </a:solidFill>
            </a:endParaRPr>
          </a:p>
          <a:p>
            <a:pPr algn="ctr"/>
            <a:r>
              <a:rPr lang="en-US" sz="1600" dirty="0"/>
              <a:t>Associate Professor</a:t>
            </a: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3B50B0-5F5E-44AC-B493-1ED4DCBA3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78" y="1161772"/>
            <a:ext cx="1705463" cy="9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FAB5CB8-78B0-4F03-90E2-F91F97A1E16E}"/>
              </a:ext>
            </a:extLst>
          </p:cNvPr>
          <p:cNvSpPr txBox="1"/>
          <p:nvPr/>
        </p:nvSpPr>
        <p:spPr>
          <a:xfrm>
            <a:off x="1056453" y="1132576"/>
            <a:ext cx="10159537" cy="389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  <a:latin typeface="Calibri (body)"/>
              </a:rPr>
              <a:t>Past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Eye movement patterns are correlated with driving performance</a:t>
            </a:r>
            <a:r>
              <a:rPr lang="en-US" sz="2000" baseline="30000" dirty="0">
                <a:latin typeface="Calibri (body)"/>
              </a:rPr>
              <a:t>[5]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Eye glance behavior while texting decreases driving performance</a:t>
            </a:r>
            <a:r>
              <a:rPr lang="en-US" sz="2000" baseline="30000" dirty="0">
                <a:latin typeface="Calibri (body)"/>
              </a:rPr>
              <a:t>[6]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Significant increase in absolute steering was detected in distracted driving</a:t>
            </a:r>
            <a:r>
              <a:rPr lang="en-US" sz="2000" baseline="30000" dirty="0">
                <a:latin typeface="Calibri (body)"/>
              </a:rPr>
              <a:t>[4]</a:t>
            </a:r>
            <a:endParaRPr lang="en-US" sz="20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Data mining algorithms can predict cognitive distractions while driving</a:t>
            </a:r>
            <a:r>
              <a:rPr lang="en-US" sz="2000" baseline="30000" dirty="0">
                <a:latin typeface="Calibri (body)"/>
              </a:rPr>
              <a:t>[1]</a:t>
            </a:r>
          </a:p>
          <a:p>
            <a:endParaRPr lang="en-US" sz="1100" dirty="0">
              <a:latin typeface="Calibri (body)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  <a:latin typeface="Calibri (body)"/>
              </a:rPr>
              <a:t>Scope of our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Visual analytics of eye movement patterns for distracted driving (cognitive, emotional and texting)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Verify visual analytics using statistical analysis</a:t>
            </a:r>
          </a:p>
          <a:p>
            <a:endParaRPr lang="en-US" sz="2400" dirty="0"/>
          </a:p>
          <a:p>
            <a:endParaRPr lang="en-US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73288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Related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1BE18C3-EC44-490B-BEC6-5C09D67829C6}"/>
              </a:ext>
            </a:extLst>
          </p:cNvPr>
          <p:cNvSpPr txBox="1"/>
          <p:nvPr/>
        </p:nvSpPr>
        <p:spPr>
          <a:xfrm>
            <a:off x="1056453" y="5278125"/>
            <a:ext cx="9794427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Liang Y., Reyes M.L., Lee J.D., Real-Time Detection of Driver Cognitive Distraction Using Support Vector Machines (June 2007)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Pavlidis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et. al, Dissecting Driver Behaviors Under Cognitive, Emotional, Sensorimotor, and Mixed Sensors, pp. 10 (Jan 2016)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[5]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Z. et al. Eye Movement Patterns and Driving Performance (June 2011)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[6] Young K. L., Effects of Phone type on Driving and Eye Glance Behavior while text-messaging (Mar 2014)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2CCDAC9-0050-4D8B-AD7C-C1ADEFB3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4A2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ABA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ABA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ABA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ABA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0A8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FAB5CB8-78B0-4F03-90E2-F91F97A1E16E}"/>
              </a:ext>
            </a:extLst>
          </p:cNvPr>
          <p:cNvSpPr txBox="1"/>
          <p:nvPr/>
        </p:nvSpPr>
        <p:spPr>
          <a:xfrm>
            <a:off x="1056324" y="1171591"/>
            <a:ext cx="10159537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A widely used technology to study cognitive processes that effect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An unobtrusive way to gain deeper understanding of mental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FOVIO / </a:t>
            </a:r>
            <a:r>
              <a:rPr lang="en-US" sz="2000" dirty="0" err="1"/>
              <a:t>EyeWorks</a:t>
            </a:r>
            <a:r>
              <a:rPr lang="en-US" sz="2000" dirty="0"/>
              <a:t>™, Realtime Technologies have developed advanced simulators</a:t>
            </a:r>
            <a:endParaRPr lang="en-US" sz="2000" baseline="30000" dirty="0"/>
          </a:p>
          <a:p>
            <a:endParaRPr lang="en-US" sz="1100" dirty="0"/>
          </a:p>
          <a:p>
            <a:endParaRPr lang="en-US" sz="2400" dirty="0"/>
          </a:p>
          <a:p>
            <a:endParaRPr lang="en-US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73288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Eye Tracking Technology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2CCDAC9-0050-4D8B-AD7C-C1ADEFB3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6</a:t>
            </a:fld>
            <a:endParaRPr lang="en-US"/>
          </a:p>
        </p:txBody>
      </p:sp>
      <p:pic>
        <p:nvPicPr>
          <p:cNvPr id="26626" name="Picture 2" descr="Related image">
            <a:extLst>
              <a:ext uri="{FF2B5EF4-FFF2-40B4-BE49-F238E27FC236}">
                <a16:creationId xmlns:a16="http://schemas.microsoft.com/office/drawing/2014/main" xmlns="" id="{2BACD72B-67CE-48C1-B121-1E7DCF8F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88" y="2273916"/>
            <a:ext cx="6697011" cy="390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6A3B61-B455-41C1-AB83-DBA78945A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455393" y="2685896"/>
            <a:ext cx="387715" cy="38771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09E4F45E-1187-4711-92A5-1AA235699E2C}"/>
              </a:ext>
            </a:extLst>
          </p:cNvPr>
          <p:cNvCxnSpPr/>
          <p:nvPr/>
        </p:nvCxnSpPr>
        <p:spPr>
          <a:xfrm flipH="1">
            <a:off x="4421080" y="2947386"/>
            <a:ext cx="3228170" cy="8877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7D65749-CDA4-4FD8-A922-8ED954744AE2}"/>
              </a:ext>
            </a:extLst>
          </p:cNvPr>
          <p:cNvCxnSpPr>
            <a:cxnSpLocks/>
          </p:cNvCxnSpPr>
          <p:nvPr/>
        </p:nvCxnSpPr>
        <p:spPr>
          <a:xfrm flipV="1">
            <a:off x="4421080" y="3462291"/>
            <a:ext cx="3124939" cy="372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7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BE31AF3-9451-4F89-976F-47E77E95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54" y="1397287"/>
            <a:ext cx="10159884" cy="47859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94804"/>
            <a:ext cx="5587549" cy="527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rgbClr val="002060"/>
                </a:solidFill>
              </a:rPr>
              <a:t>Roadmap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A8E5A3-7ECF-4A81-94F8-29D6796ACF08}"/>
              </a:ext>
            </a:extLst>
          </p:cNvPr>
          <p:cNvSpPr txBox="1"/>
          <p:nvPr/>
        </p:nvSpPr>
        <p:spPr>
          <a:xfrm>
            <a:off x="1888539" y="1402154"/>
            <a:ext cx="146304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ACCB71-9948-468D-A154-26C1813D026A}"/>
              </a:ext>
            </a:extLst>
          </p:cNvPr>
          <p:cNvSpPr txBox="1"/>
          <p:nvPr/>
        </p:nvSpPr>
        <p:spPr>
          <a:xfrm>
            <a:off x="4267772" y="2192165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Experimental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80C3D9-D85B-4D49-B67C-EEC4993B6CD4}"/>
              </a:ext>
            </a:extLst>
          </p:cNvPr>
          <p:cNvSpPr txBox="1"/>
          <p:nvPr/>
        </p:nvSpPr>
        <p:spPr>
          <a:xfrm>
            <a:off x="3365922" y="3656902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5853DE2-4C85-41E1-B3B8-9D351890B3E8}"/>
              </a:ext>
            </a:extLst>
          </p:cNvPr>
          <p:cNvSpPr txBox="1"/>
          <p:nvPr/>
        </p:nvSpPr>
        <p:spPr>
          <a:xfrm>
            <a:off x="6251542" y="3089655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Methodology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A47DAF4-E17C-43D6-A5D6-9BBAEEC9D34F}"/>
              </a:ext>
            </a:extLst>
          </p:cNvPr>
          <p:cNvSpPr txBox="1"/>
          <p:nvPr/>
        </p:nvSpPr>
        <p:spPr>
          <a:xfrm>
            <a:off x="8696113" y="3859397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Experimental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CC4EDC-6BAC-4864-B779-64D82BBC300B}"/>
              </a:ext>
            </a:extLst>
          </p:cNvPr>
          <p:cNvSpPr txBox="1"/>
          <p:nvPr/>
        </p:nvSpPr>
        <p:spPr>
          <a:xfrm>
            <a:off x="7660792" y="5302715"/>
            <a:ext cx="1463040" cy="64255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758A5C-9F61-4374-97B2-DC132B8DB5BC}"/>
              </a:ext>
            </a:extLst>
          </p:cNvPr>
          <p:cNvSpPr txBox="1"/>
          <p:nvPr/>
        </p:nvSpPr>
        <p:spPr>
          <a:xfrm>
            <a:off x="4267772" y="2188877"/>
            <a:ext cx="1463040" cy="64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/>
              <a:t>Experimental Design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0A741D1E-546B-4714-BF87-7F8D58AB4714}"/>
              </a:ext>
            </a:extLst>
          </p:cNvPr>
          <p:cNvSpPr/>
          <p:nvPr/>
        </p:nvSpPr>
        <p:spPr>
          <a:xfrm>
            <a:off x="8318088" y="2155220"/>
            <a:ext cx="2628079" cy="7143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Simulated driving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Experimental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CBCCC63-987A-4655-BF83-5B5C50849AAB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5730812" y="2508917"/>
            <a:ext cx="2587276" cy="3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E24E570-ED7D-425A-B317-0B4B309F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4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xmlns="" id="{8D3B662E-40C9-4B77-815B-AA2AC9AEE1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6454" y="1206474"/>
            <a:ext cx="6455157" cy="2743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19572"/>
            <a:ext cx="5587549" cy="518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rgbClr val="002060"/>
                </a:solidFill>
              </a:rPr>
              <a:t>Simulated Driving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22F70F-5959-4FB2-BA43-9C775B0E48A7}"/>
              </a:ext>
            </a:extLst>
          </p:cNvPr>
          <p:cNvSpPr txBox="1"/>
          <p:nvPr/>
        </p:nvSpPr>
        <p:spPr>
          <a:xfrm>
            <a:off x="2402822" y="6497636"/>
            <a:ext cx="72380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Video Source: http://subjectbook.times.uh.edu/showStudySkipTop/23#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75C78A-9921-4840-8F3E-836A5FD288CC}"/>
              </a:ext>
            </a:extLst>
          </p:cNvPr>
          <p:cNvSpPr txBox="1"/>
          <p:nvPr/>
        </p:nvSpPr>
        <p:spPr>
          <a:xfrm>
            <a:off x="1056454" y="4149963"/>
            <a:ext cx="869122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cars to follow, only oncoming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traffic lights or stop 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Posted speed limit of 45 mph, 12-14 min drive per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Day light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Green dot represents eye gaze location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F07740A-694A-40B9-91BA-489C7B6A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8</a:t>
            </a:fld>
            <a:endParaRPr lang="en-US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xmlns="" id="{DE8F808D-554A-4B3F-80D5-A0057C8D76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3325" y="1166175"/>
            <a:ext cx="3725722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1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5BC390-F01B-4799-86EB-48B79CABC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7" r="-98"/>
          <a:stretch/>
        </p:blipFill>
        <p:spPr>
          <a:xfrm>
            <a:off x="1018071" y="1223869"/>
            <a:ext cx="10209925" cy="48542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A3A7BB9-5188-45FB-88A8-A4E0A0E8A9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4175" y="1634189"/>
            <a:ext cx="899250" cy="559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9786CAA-543E-44C3-9520-4C08C83260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56" y="4640681"/>
            <a:ext cx="1534560" cy="1110638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361A0E94-A039-4ABD-AD04-0E94AAB75AFB}"/>
              </a:ext>
            </a:extLst>
          </p:cNvPr>
          <p:cNvCxnSpPr>
            <a:cxnSpLocks/>
          </p:cNvCxnSpPr>
          <p:nvPr/>
        </p:nvCxnSpPr>
        <p:spPr>
          <a:xfrm>
            <a:off x="5885140" y="2232297"/>
            <a:ext cx="1213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3C15C7-7048-40E6-A08A-88ED56077E7C}"/>
              </a:ext>
            </a:extLst>
          </p:cNvPr>
          <p:cNvCxnSpPr/>
          <p:nvPr/>
        </p:nvCxnSpPr>
        <p:spPr>
          <a:xfrm>
            <a:off x="1056454" y="1122363"/>
            <a:ext cx="1015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1225AD18-96E8-47B3-A31D-3F8A18607402}"/>
              </a:ext>
            </a:extLst>
          </p:cNvPr>
          <p:cNvSpPr txBox="1">
            <a:spLocks/>
          </p:cNvSpPr>
          <p:nvPr/>
        </p:nvSpPr>
        <p:spPr>
          <a:xfrm>
            <a:off x="1056454" y="549781"/>
            <a:ext cx="5587549" cy="498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rgbClr val="002060"/>
                </a:solidFill>
              </a:rPr>
              <a:t>Driving Simulator Track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0E798FD-4E5F-44AA-859C-737D219E87F9}"/>
              </a:ext>
            </a:extLst>
          </p:cNvPr>
          <p:cNvSpPr/>
          <p:nvPr/>
        </p:nvSpPr>
        <p:spPr>
          <a:xfrm>
            <a:off x="1020932" y="3184153"/>
            <a:ext cx="10195059" cy="8345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A19F0B5-8FF2-4120-86A9-D001BE6475B7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1020932" y="3601404"/>
            <a:ext cx="10195059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DF20A27-23E7-44E4-B125-326D90C0AA3F}"/>
              </a:ext>
            </a:extLst>
          </p:cNvPr>
          <p:cNvSpPr/>
          <p:nvPr/>
        </p:nvSpPr>
        <p:spPr>
          <a:xfrm>
            <a:off x="1020932" y="2349651"/>
            <a:ext cx="10195059" cy="8345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20E2A0E-EC0A-4968-B5AF-CBB4586CA6A4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1020932" y="2766902"/>
            <a:ext cx="10195059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2DB9919-D876-43CC-9104-65B773CE477A}"/>
              </a:ext>
            </a:extLst>
          </p:cNvPr>
          <p:cNvCxnSpPr>
            <a:cxnSpLocks/>
          </p:cNvCxnSpPr>
          <p:nvPr/>
        </p:nvCxnSpPr>
        <p:spPr>
          <a:xfrm>
            <a:off x="1020932" y="3184152"/>
            <a:ext cx="10195059" cy="0"/>
          </a:xfrm>
          <a:prstGeom prst="line">
            <a:avLst/>
          </a:prstGeom>
          <a:ln w="2540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1BA6907-B3FF-46F8-A294-02D5A936216A}"/>
              </a:ext>
            </a:extLst>
          </p:cNvPr>
          <p:cNvSpPr/>
          <p:nvPr/>
        </p:nvSpPr>
        <p:spPr>
          <a:xfrm>
            <a:off x="4626842" y="1296916"/>
            <a:ext cx="2855489" cy="232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~ 11 km (12-14 mins)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B3E8A00E-F2F1-4ACA-89B9-9C8BEA2DF471}"/>
              </a:ext>
            </a:extLst>
          </p:cNvPr>
          <p:cNvCxnSpPr>
            <a:cxnSpLocks/>
          </p:cNvCxnSpPr>
          <p:nvPr/>
        </p:nvCxnSpPr>
        <p:spPr>
          <a:xfrm flipH="1" flipV="1">
            <a:off x="5889861" y="2125201"/>
            <a:ext cx="1" cy="2244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31195423-01D8-4CAD-B392-C4EFA13035DB}"/>
              </a:ext>
            </a:extLst>
          </p:cNvPr>
          <p:cNvCxnSpPr>
            <a:cxnSpLocks/>
          </p:cNvCxnSpPr>
          <p:nvPr/>
        </p:nvCxnSpPr>
        <p:spPr>
          <a:xfrm flipH="1" flipV="1">
            <a:off x="11194475" y="2136582"/>
            <a:ext cx="1" cy="22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B3F1E5-1B48-4CE6-A7E3-01016FC77A00}"/>
              </a:ext>
            </a:extLst>
          </p:cNvPr>
          <p:cNvCxnSpPr>
            <a:cxnSpLocks/>
          </p:cNvCxnSpPr>
          <p:nvPr/>
        </p:nvCxnSpPr>
        <p:spPr>
          <a:xfrm flipH="1" flipV="1">
            <a:off x="7099507" y="2139301"/>
            <a:ext cx="1" cy="2244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19AF0D59-C2A2-450C-8268-65806E473EA4}"/>
              </a:ext>
            </a:extLst>
          </p:cNvPr>
          <p:cNvSpPr/>
          <p:nvPr/>
        </p:nvSpPr>
        <p:spPr>
          <a:xfrm>
            <a:off x="8737402" y="1983730"/>
            <a:ext cx="945658" cy="259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4.4 km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85636DD3-2837-49AE-8EF3-CF7BA912AEA2}"/>
              </a:ext>
            </a:extLst>
          </p:cNvPr>
          <p:cNvSpPr/>
          <p:nvPr/>
        </p:nvSpPr>
        <p:spPr>
          <a:xfrm>
            <a:off x="6078754" y="1985019"/>
            <a:ext cx="839300" cy="258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1.2 km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F5FC49-3501-47F5-9225-7B0FABEE14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174" y="3100455"/>
            <a:ext cx="750920" cy="498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4C8CDBF-24B4-42C9-8196-BF43F2C909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71226" y="3232354"/>
            <a:ext cx="830390" cy="3577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26F069BD-E71A-4932-BBCB-C560F4CFDB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0059" y="3640948"/>
            <a:ext cx="1151259" cy="396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A0F41F2-1957-418F-A876-3E084B0BF0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1637" y="3552461"/>
            <a:ext cx="969423" cy="48471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E72B8B1E-0924-4926-A142-E7A059915C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72346" y="3207294"/>
            <a:ext cx="998662" cy="38282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0A685380-C7AC-44B6-AC2D-9AF22E511D7A}"/>
              </a:ext>
            </a:extLst>
          </p:cNvPr>
          <p:cNvSpPr/>
          <p:nvPr/>
        </p:nvSpPr>
        <p:spPr>
          <a:xfrm>
            <a:off x="11217723" y="2099082"/>
            <a:ext cx="971531" cy="2266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CFE719E-1760-4542-8B9F-1DB5AAC25B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36" y="1717260"/>
            <a:ext cx="690754" cy="6424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1E9B4B3-D9EB-43E6-AC6B-89A691D1C920}"/>
              </a:ext>
            </a:extLst>
          </p:cNvPr>
          <p:cNvCxnSpPr>
            <a:cxnSpLocks/>
          </p:cNvCxnSpPr>
          <p:nvPr/>
        </p:nvCxnSpPr>
        <p:spPr>
          <a:xfrm>
            <a:off x="1020932" y="1577102"/>
            <a:ext cx="101950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B1A4DBDB-6830-4296-95DB-B9DCE124D69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49229" y="4548377"/>
            <a:ext cx="1564741" cy="836485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AA8A90C-EA55-4615-9F22-B3B331419D12}"/>
              </a:ext>
            </a:extLst>
          </p:cNvPr>
          <p:cNvCxnSpPr>
            <a:cxnSpLocks/>
          </p:cNvCxnSpPr>
          <p:nvPr/>
        </p:nvCxnSpPr>
        <p:spPr>
          <a:xfrm>
            <a:off x="7098472" y="2233171"/>
            <a:ext cx="40960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3541F77F-FFC1-4C4D-B6C2-121123D9C92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4"/>
              </a:ext>
            </a:extLst>
          </a:blip>
          <a:stretch>
            <a:fillRect/>
          </a:stretch>
        </p:blipFill>
        <p:spPr>
          <a:xfrm>
            <a:off x="9598720" y="1203788"/>
            <a:ext cx="1034789" cy="1034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8A613A9-2120-41C3-BB3A-6FE4A10805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6"/>
              </a:ext>
            </a:extLst>
          </a:blip>
          <a:stretch>
            <a:fillRect/>
          </a:stretch>
        </p:blipFill>
        <p:spPr>
          <a:xfrm>
            <a:off x="2793624" y="1340380"/>
            <a:ext cx="1218223" cy="7271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0E2F0C4-5E25-4A8D-AAE2-1A6C91AA40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6"/>
              </a:ext>
            </a:extLst>
          </a:blip>
          <a:stretch>
            <a:fillRect/>
          </a:stretch>
        </p:blipFill>
        <p:spPr>
          <a:xfrm>
            <a:off x="1229842" y="1311267"/>
            <a:ext cx="1218223" cy="7271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982EE86D-9AF8-4021-AA8A-3A8DFCADEF2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6"/>
              </a:ext>
            </a:extLst>
          </a:blip>
          <a:stretch>
            <a:fillRect/>
          </a:stretch>
        </p:blipFill>
        <p:spPr>
          <a:xfrm>
            <a:off x="9955556" y="4424908"/>
            <a:ext cx="1218223" cy="72712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97DBD7C0-6352-4A2F-9E08-A10E4DFB62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6"/>
              </a:ext>
            </a:extLst>
          </a:blip>
          <a:stretch>
            <a:fillRect/>
          </a:stretch>
        </p:blipFill>
        <p:spPr>
          <a:xfrm>
            <a:off x="5350296" y="4966619"/>
            <a:ext cx="1218223" cy="7271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26F69DCA-BE00-4964-AD95-E10B76786D8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6"/>
              </a:ext>
            </a:extLst>
          </a:blip>
          <a:stretch>
            <a:fillRect/>
          </a:stretch>
        </p:blipFill>
        <p:spPr>
          <a:xfrm>
            <a:off x="7482331" y="4966619"/>
            <a:ext cx="1218223" cy="7271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A51028CE-0BE4-4AC3-99AB-CE0DB05B613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6"/>
              </a:ext>
            </a:extLst>
          </a:blip>
          <a:stretch>
            <a:fillRect/>
          </a:stretch>
        </p:blipFill>
        <p:spPr>
          <a:xfrm>
            <a:off x="7591764" y="1278648"/>
            <a:ext cx="1218223" cy="727127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5DB15E40-475F-483E-90FE-F5398962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AFF4-19DD-42B5-9228-6401BD5EFB6F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2B38626-BA27-4054-8F09-E5917E320531}"/>
              </a:ext>
            </a:extLst>
          </p:cNvPr>
          <p:cNvSpPr/>
          <p:nvPr/>
        </p:nvSpPr>
        <p:spPr>
          <a:xfrm>
            <a:off x="8344522" y="2358267"/>
            <a:ext cx="1828800" cy="83734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bIns="45720" rtlCol="0" anchor="b" anchorCtr="1"/>
          <a:lstStyle/>
          <a:p>
            <a:pPr algn="ctr"/>
            <a:r>
              <a:rPr lang="en-US" sz="2400" dirty="0" smtClean="0">
                <a:latin typeface="Garamond" panose="02020404030301010803" pitchFamily="18" charset="0"/>
              </a:rPr>
              <a:t>Distraction</a:t>
            </a:r>
            <a:endParaRPr lang="en-US" sz="2400" dirty="0">
              <a:latin typeface="Garamond" panose="02020404030301010803" pitchFamily="18" charset="0"/>
            </a:endParaRPr>
          </a:p>
          <a:p>
            <a:pPr algn="ctr"/>
            <a:r>
              <a:rPr lang="en-US" sz="2400" dirty="0">
                <a:latin typeface="Garamond" panose="02020404030301010803" pitchFamily="18" charset="0"/>
              </a:rPr>
              <a:t>Section </a:t>
            </a:r>
            <a:r>
              <a:rPr lang="en-US" sz="2400" dirty="0" smtClean="0">
                <a:latin typeface="Garamond" panose="02020404030301010803" pitchFamily="18" charset="0"/>
              </a:rPr>
              <a:t>I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BA3AB73-3F32-4F9D-89FF-EC19D17E5590}"/>
              </a:ext>
            </a:extLst>
          </p:cNvPr>
          <p:cNvSpPr/>
          <p:nvPr/>
        </p:nvSpPr>
        <p:spPr>
          <a:xfrm>
            <a:off x="2358085" y="2355402"/>
            <a:ext cx="1828800" cy="83734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bIns="45720" rtlCol="0" anchor="b" anchorCtr="1"/>
          <a:lstStyle/>
          <a:p>
            <a:pPr algn="ctr"/>
            <a:r>
              <a:rPr lang="en-US" sz="2400" dirty="0" smtClean="0">
                <a:latin typeface="Garamond" panose="02020404030301010803" pitchFamily="18" charset="0"/>
              </a:rPr>
              <a:t>Distraction</a:t>
            </a:r>
            <a:endParaRPr lang="en-US" sz="2400" dirty="0">
              <a:latin typeface="Garamond" panose="02020404030301010803" pitchFamily="18" charset="0"/>
            </a:endParaRPr>
          </a:p>
          <a:p>
            <a:pPr algn="ctr"/>
            <a:r>
              <a:rPr lang="en-US" sz="2400" dirty="0" smtClean="0">
                <a:latin typeface="Garamond" panose="02020404030301010803" pitchFamily="18" charset="0"/>
              </a:rPr>
              <a:t>Section </a:t>
            </a:r>
            <a:r>
              <a:rPr lang="en-US" sz="2400" dirty="0">
                <a:latin typeface="Garamond" panose="02020404030301010803" pitchFamily="18" charset="0"/>
              </a:rPr>
              <a:t>II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BAB6409-7562-4795-A19A-A8690C9C805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696" y="2314248"/>
            <a:ext cx="1018506" cy="43626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D3F7387-5C00-43BC-A8EA-74A5B189B479}"/>
              </a:ext>
            </a:extLst>
          </p:cNvPr>
          <p:cNvSpPr/>
          <p:nvPr/>
        </p:nvSpPr>
        <p:spPr>
          <a:xfrm>
            <a:off x="4505" y="2050880"/>
            <a:ext cx="1004422" cy="2266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B69CF4D0-4BC9-4829-B8E7-58428B12D810}"/>
              </a:ext>
            </a:extLst>
          </p:cNvPr>
          <p:cNvSpPr>
            <a:spLocks noChangeAspect="1"/>
          </p:cNvSpPr>
          <p:nvPr/>
        </p:nvSpPr>
        <p:spPr>
          <a:xfrm>
            <a:off x="7204364" y="2342546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0CA16BE8-6AAC-4097-8185-54742A114609}"/>
              </a:ext>
            </a:extLst>
          </p:cNvPr>
          <p:cNvSpPr>
            <a:spLocks noChangeAspect="1"/>
          </p:cNvSpPr>
          <p:nvPr/>
        </p:nvSpPr>
        <p:spPr>
          <a:xfrm>
            <a:off x="6805899" y="2467123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9E19A80B-84B0-4732-96FC-9AFC260119E4}"/>
              </a:ext>
            </a:extLst>
          </p:cNvPr>
          <p:cNvSpPr>
            <a:spLocks noChangeAspect="1"/>
          </p:cNvSpPr>
          <p:nvPr/>
        </p:nvSpPr>
        <p:spPr>
          <a:xfrm>
            <a:off x="6689339" y="2557654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697DAE42-DA57-4AE5-9F40-8E50B4BBB040}"/>
              </a:ext>
            </a:extLst>
          </p:cNvPr>
          <p:cNvSpPr>
            <a:spLocks noChangeAspect="1"/>
          </p:cNvSpPr>
          <p:nvPr/>
        </p:nvSpPr>
        <p:spPr>
          <a:xfrm>
            <a:off x="7061896" y="2354738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F1D9ED2-DE71-403D-B12C-8C95BCD4C1AC}"/>
              </a:ext>
            </a:extLst>
          </p:cNvPr>
          <p:cNvSpPr>
            <a:spLocks noChangeAspect="1"/>
          </p:cNvSpPr>
          <p:nvPr/>
        </p:nvSpPr>
        <p:spPr>
          <a:xfrm>
            <a:off x="6427772" y="2649149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C856822B-1C1B-4FA6-B8C1-60789077E034}"/>
              </a:ext>
            </a:extLst>
          </p:cNvPr>
          <p:cNvSpPr>
            <a:spLocks noChangeAspect="1"/>
          </p:cNvSpPr>
          <p:nvPr/>
        </p:nvSpPr>
        <p:spPr>
          <a:xfrm>
            <a:off x="6313292" y="2568893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E2A2B296-6C56-49B9-9AC7-676FDC07BABA}"/>
              </a:ext>
            </a:extLst>
          </p:cNvPr>
          <p:cNvSpPr>
            <a:spLocks noChangeAspect="1"/>
          </p:cNvSpPr>
          <p:nvPr/>
        </p:nvSpPr>
        <p:spPr>
          <a:xfrm>
            <a:off x="6587496" y="2650417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9B769203-336B-4340-BA3C-CB7D2F6BB6F9}"/>
              </a:ext>
            </a:extLst>
          </p:cNvPr>
          <p:cNvSpPr>
            <a:spLocks noChangeAspect="1"/>
          </p:cNvSpPr>
          <p:nvPr/>
        </p:nvSpPr>
        <p:spPr>
          <a:xfrm>
            <a:off x="5675567" y="2326317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AF8978E8-3938-40FB-9DA6-576ADE4D0706}"/>
              </a:ext>
            </a:extLst>
          </p:cNvPr>
          <p:cNvSpPr>
            <a:spLocks noChangeAspect="1"/>
          </p:cNvSpPr>
          <p:nvPr/>
        </p:nvSpPr>
        <p:spPr>
          <a:xfrm>
            <a:off x="6038480" y="2380402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BB45B1A-133C-4F58-894C-201A1E59E445}"/>
              </a:ext>
            </a:extLst>
          </p:cNvPr>
          <p:cNvSpPr>
            <a:spLocks noChangeAspect="1"/>
          </p:cNvSpPr>
          <p:nvPr/>
        </p:nvSpPr>
        <p:spPr>
          <a:xfrm>
            <a:off x="5857021" y="2344206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D30B9444-8DAA-41A5-96BA-B0875F6E74FB}"/>
              </a:ext>
            </a:extLst>
          </p:cNvPr>
          <p:cNvSpPr>
            <a:spLocks noChangeAspect="1"/>
          </p:cNvSpPr>
          <p:nvPr/>
        </p:nvSpPr>
        <p:spPr>
          <a:xfrm>
            <a:off x="6197836" y="2458630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98BF6D9-07DE-412B-876E-16745A4F93F8}"/>
              </a:ext>
            </a:extLst>
          </p:cNvPr>
          <p:cNvSpPr>
            <a:spLocks noChangeAspect="1"/>
          </p:cNvSpPr>
          <p:nvPr/>
        </p:nvSpPr>
        <p:spPr>
          <a:xfrm>
            <a:off x="6930867" y="2390923"/>
            <a:ext cx="73152" cy="73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1CFFC86-EF71-4FF8-8927-7F6BD40DEF76}"/>
              </a:ext>
            </a:extLst>
          </p:cNvPr>
          <p:cNvSpPr/>
          <p:nvPr/>
        </p:nvSpPr>
        <p:spPr>
          <a:xfrm>
            <a:off x="1162050" y="4365626"/>
            <a:ext cx="1793266" cy="607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F9ED6E9D-5CD9-4F8C-8364-DD1031ED0E8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6"/>
              </a:ext>
            </a:extLst>
          </a:blip>
          <a:stretch>
            <a:fillRect/>
          </a:stretch>
        </p:blipFill>
        <p:spPr>
          <a:xfrm>
            <a:off x="6153362" y="4289035"/>
            <a:ext cx="1218223" cy="727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65A349-6CF2-4C99-A355-B67C7298B173}"/>
              </a:ext>
            </a:extLst>
          </p:cNvPr>
          <p:cNvSpPr txBox="1"/>
          <p:nvPr/>
        </p:nvSpPr>
        <p:spPr>
          <a:xfrm>
            <a:off x="1056454" y="4370596"/>
            <a:ext cx="6138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Normal Drive</a:t>
            </a:r>
          </a:p>
          <a:p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2 minutes break</a:t>
            </a:r>
          </a:p>
          <a:p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Distracted Drives (separated by 2 min break)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A47DB34F-5275-41FB-B0D8-373507BC3C34}"/>
              </a:ext>
            </a:extLst>
          </p:cNvPr>
          <p:cNvCxnSpPr>
            <a:cxnSpLocks/>
          </p:cNvCxnSpPr>
          <p:nvPr/>
        </p:nvCxnSpPr>
        <p:spPr>
          <a:xfrm>
            <a:off x="10165430" y="4292097"/>
            <a:ext cx="10466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9B859B91-9730-403F-A2FE-98671B882FF2}"/>
              </a:ext>
            </a:extLst>
          </p:cNvPr>
          <p:cNvCxnSpPr>
            <a:cxnSpLocks/>
          </p:cNvCxnSpPr>
          <p:nvPr/>
        </p:nvCxnSpPr>
        <p:spPr>
          <a:xfrm flipH="1" flipV="1">
            <a:off x="10165430" y="4183865"/>
            <a:ext cx="1" cy="2244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8635600A-2FA3-46E9-A9EE-C5458C479D42}"/>
              </a:ext>
            </a:extLst>
          </p:cNvPr>
          <p:cNvCxnSpPr>
            <a:cxnSpLocks/>
          </p:cNvCxnSpPr>
          <p:nvPr/>
        </p:nvCxnSpPr>
        <p:spPr>
          <a:xfrm flipH="1" flipV="1">
            <a:off x="11213151" y="4207490"/>
            <a:ext cx="1" cy="2244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16B9232F-1E03-475E-8D57-0847E1190B12}"/>
              </a:ext>
            </a:extLst>
          </p:cNvPr>
          <p:cNvSpPr/>
          <p:nvPr/>
        </p:nvSpPr>
        <p:spPr>
          <a:xfrm>
            <a:off x="10064492" y="4006226"/>
            <a:ext cx="1198458" cy="248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~80 sec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526F7FAB-36F5-4821-B303-341D8EC59743}"/>
              </a:ext>
            </a:extLst>
          </p:cNvPr>
          <p:cNvCxnSpPr>
            <a:cxnSpLocks/>
          </p:cNvCxnSpPr>
          <p:nvPr/>
        </p:nvCxnSpPr>
        <p:spPr>
          <a:xfrm>
            <a:off x="8344522" y="4300486"/>
            <a:ext cx="18272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3185AD9A-C3E2-43A4-86A8-C12735F8A67B}"/>
              </a:ext>
            </a:extLst>
          </p:cNvPr>
          <p:cNvSpPr/>
          <p:nvPr/>
        </p:nvSpPr>
        <p:spPr>
          <a:xfrm>
            <a:off x="8633813" y="4055554"/>
            <a:ext cx="1198458" cy="248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~160 sec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0F56E745-360A-43DD-A018-A0FE75C3B398}"/>
              </a:ext>
            </a:extLst>
          </p:cNvPr>
          <p:cNvCxnSpPr>
            <a:cxnSpLocks/>
          </p:cNvCxnSpPr>
          <p:nvPr/>
        </p:nvCxnSpPr>
        <p:spPr>
          <a:xfrm flipH="1" flipV="1">
            <a:off x="8336000" y="4181948"/>
            <a:ext cx="1" cy="2244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7E98FB1D-5758-4F65-A88F-04D9D23FA9F7}"/>
              </a:ext>
            </a:extLst>
          </p:cNvPr>
          <p:cNvCxnSpPr>
            <a:cxnSpLocks/>
          </p:cNvCxnSpPr>
          <p:nvPr/>
        </p:nvCxnSpPr>
        <p:spPr>
          <a:xfrm>
            <a:off x="4186885" y="4304479"/>
            <a:ext cx="4149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3BBF7992-D57A-4BEC-8CB6-663612F1A3DF}"/>
              </a:ext>
            </a:extLst>
          </p:cNvPr>
          <p:cNvSpPr/>
          <p:nvPr/>
        </p:nvSpPr>
        <p:spPr>
          <a:xfrm>
            <a:off x="5557571" y="4063825"/>
            <a:ext cx="1198458" cy="248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~240 sec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D856FFBC-0C31-4D17-8E91-29E5176AE84A}"/>
              </a:ext>
            </a:extLst>
          </p:cNvPr>
          <p:cNvCxnSpPr>
            <a:cxnSpLocks/>
          </p:cNvCxnSpPr>
          <p:nvPr/>
        </p:nvCxnSpPr>
        <p:spPr>
          <a:xfrm flipH="1" flipV="1">
            <a:off x="4186855" y="4166432"/>
            <a:ext cx="1" cy="2244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436B16E9-5F02-4C19-92A5-0ADF089A46F2}"/>
              </a:ext>
            </a:extLst>
          </p:cNvPr>
          <p:cNvCxnSpPr>
            <a:cxnSpLocks/>
          </p:cNvCxnSpPr>
          <p:nvPr/>
        </p:nvCxnSpPr>
        <p:spPr>
          <a:xfrm>
            <a:off x="2365947" y="4299831"/>
            <a:ext cx="18272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BDF8689C-D41F-4EB0-872D-877B55D028C7}"/>
              </a:ext>
            </a:extLst>
          </p:cNvPr>
          <p:cNvCxnSpPr>
            <a:cxnSpLocks/>
          </p:cNvCxnSpPr>
          <p:nvPr/>
        </p:nvCxnSpPr>
        <p:spPr>
          <a:xfrm flipH="1" flipV="1">
            <a:off x="2357425" y="4181293"/>
            <a:ext cx="1" cy="2244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66A080FB-AF45-480B-9AFB-13A6B3E1AD69}"/>
              </a:ext>
            </a:extLst>
          </p:cNvPr>
          <p:cNvCxnSpPr>
            <a:cxnSpLocks/>
          </p:cNvCxnSpPr>
          <p:nvPr/>
        </p:nvCxnSpPr>
        <p:spPr>
          <a:xfrm>
            <a:off x="1018071" y="4295352"/>
            <a:ext cx="13370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34501E13-C927-454E-B290-E2E88D9060BC}"/>
              </a:ext>
            </a:extLst>
          </p:cNvPr>
          <p:cNvSpPr/>
          <p:nvPr/>
        </p:nvSpPr>
        <p:spPr>
          <a:xfrm>
            <a:off x="1065049" y="4061211"/>
            <a:ext cx="1198458" cy="225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~120 sec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BA18BC74-AC4B-4DDE-8936-518054719948}"/>
              </a:ext>
            </a:extLst>
          </p:cNvPr>
          <p:cNvSpPr/>
          <p:nvPr/>
        </p:nvSpPr>
        <p:spPr>
          <a:xfrm>
            <a:off x="2645566" y="4055554"/>
            <a:ext cx="1198458" cy="248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Garamond" panose="02020404030301010803" pitchFamily="18" charset="0"/>
              </a:rPr>
              <a:t>~160 sec</a:t>
            </a:r>
          </a:p>
        </p:txBody>
      </p:sp>
    </p:spTree>
    <p:extLst>
      <p:ext uri="{BB962C8B-B14F-4D97-AF65-F5344CB8AC3E}">
        <p14:creationId xmlns:p14="http://schemas.microsoft.com/office/powerpoint/2010/main" val="4559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46 L 4.58333E-6 -0.00023 C -0.00313 -0.00046 -0.00638 0.00023 -0.00899 0.00023 C -0.00964 0.00023 -0.01029 0.00232 -0.0112 0.00232 L -0.25977 0.00232 C -0.27071 0.00371 -0.27305 0.00371 -0.28034 0.00602 C -0.28542 0.01111 -0.28399 0.01135 -0.28946 0.01505 C -0.29454 0.02315 -0.28763 0.01135 -0.29362 0.02107 C -0.29506 0.02292 -0.29545 0.02315 -0.29662 0.02523 C -0.30105 0.03797 -0.29506 0.01945 -0.30157 0.03797 C -0.30183 0.03866 -0.30508 0.04607 -0.30691 0.04792 C -0.30769 0.04954 -0.30821 0.05185 -0.30912 0.05324 C -0.31003 0.05394 -0.31185 0.05926 -0.31303 0.06158 C -0.33099 0.06019 -0.34297 0.06065 -0.3612 0.05926 C -0.36316 0.05926 -0.36862 0.04977 -0.37032 0.04815 C -0.37761 0.03473 -0.36901 0.04815 -0.37657 0.03797 C -0.37657 0.03773 -0.37357 0.04028 -0.38034 0.02894 C -0.38099 0.02685 -0.38217 0.02685 -0.38308 0.02523 C -0.38399 0.02292 -0.38477 0.02107 -0.38555 0.01736 C -0.38633 0.01736 -0.39193 0.01482 -0.39284 0.01273 C -0.39323 0.01135 -0.40274 0.0081 -0.40326 0.00602 C -0.41915 0.00232 -0.41901 0.00023 -0.44896 0.00023 L -0.75782 0.00023 C -0.75847 0.00023 -0.9754 0.00185 -0.97592 0.00185 " pathEditMode="relative" rAng="0" ptsTypes="AAAAAAAAAAAAAAAAAAAAAAAA">
                                      <p:cBhvr>
                                        <p:cTn id="6" dur="3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02" y="31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1.25117 4.07407E-6 " pathEditMode="relative" rAng="0" ptsTypes="AA">
                                      <p:cBhvr>
                                        <p:cTn id="8" dur="3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5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1.20196 -2.22222E-6 " pathEditMode="relative" rAng="0" ptsTypes="AA">
                                      <p:cBhvr>
                                        <p:cTn id="10" dur="3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9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 -2.22222E-6 L 1.25299 -2.22222E-6 " pathEditMode="relative" rAng="0" ptsTypes="AA">
                                      <p:cBhvr>
                                        <p:cTn id="12" dur="3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9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27604 -7.40741E-7 " pathEditMode="relative" rAng="0" ptsTypes="AA">
                                      <p:cBhvr>
                                        <p:cTn id="14" dur="36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1.3543 -3.7037E-7 " pathEditMode="relative" rAng="0" ptsTypes="AA">
                                      <p:cBhvr>
                                        <p:cTn id="16" dur="36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0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3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3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70" grpId="0"/>
      <p:bldP spid="72" grpId="0"/>
      <p:bldP spid="76" grpId="0"/>
      <p:bldP spid="81" grpId="0"/>
      <p:bldP spid="8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15533</TotalTime>
  <Words>3157</Words>
  <Application>Microsoft Office PowerPoint</Application>
  <PresentationFormat>Widescreen</PresentationFormat>
  <Paragraphs>1373</Paragraphs>
  <Slides>47</Slides>
  <Notes>0</Notes>
  <HiddenSlides>0</HiddenSlides>
  <MMClips>6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(body)</vt:lpstr>
      <vt:lpstr>Calibri Light</vt:lpstr>
      <vt:lpstr>Garamond</vt:lpstr>
      <vt:lpstr>Lucida Grande</vt:lpstr>
      <vt:lpstr>Wingdings</vt:lpstr>
      <vt:lpstr>Office Theme</vt:lpstr>
      <vt:lpstr>Equation</vt:lpstr>
      <vt:lpstr>Worksheet</vt:lpstr>
      <vt:lpstr>a study of eye movement patterns for distracted driving  Capstone Project – MS in Data Analytics Oct 14th,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</vt:lpstr>
      <vt:lpstr>PowerPoint Presentation</vt:lpstr>
      <vt:lpstr>        </vt:lpstr>
      <vt:lpstr>PowerPoint Presentation</vt:lpstr>
      <vt:lpstr>PowerPoint Presentation</vt:lpstr>
      <vt:lpstr>PowerPoint Presentation</vt:lpstr>
      <vt:lpstr>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In comparison to normal driving, most participants have fixations in narrower range for cognitive and emotional stimuli</vt:lpstr>
      <vt:lpstr>       In comparison to normal driving, most participants’ display wider range of fixations in vertical direction</vt:lpstr>
      <vt:lpstr>PowerPoint Presentation</vt:lpstr>
      <vt:lpstr>PowerPoint Presentation</vt:lpstr>
      <vt:lpstr>PowerPoint Presentation</vt:lpstr>
      <vt:lpstr>       Fixation/saccade/AOI analysis</vt:lpstr>
      <vt:lpstr>PowerPoint Presentation</vt:lpstr>
      <vt:lpstr>PowerPoint Presentation</vt:lpstr>
      <vt:lpstr>        </vt:lpstr>
      <vt:lpstr>        </vt:lpstr>
      <vt:lpstr>       Fixation/saccade/AOI analysis on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analytics for eye tracking in conjunction with driving behavior  July 7th, 2017</dc:title>
  <dc:creator>Shantanu</dc:creator>
  <cp:lastModifiedBy>Gupta, Axita</cp:lastModifiedBy>
  <cp:revision>603</cp:revision>
  <dcterms:created xsi:type="dcterms:W3CDTF">2017-07-15T08:39:19Z</dcterms:created>
  <dcterms:modified xsi:type="dcterms:W3CDTF">2020-10-13T09:43:20Z</dcterms:modified>
</cp:coreProperties>
</file>